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99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74" r:id="rId3"/>
    <p:sldId id="267" r:id="rId4"/>
    <p:sldId id="260" r:id="rId5"/>
    <p:sldId id="271" r:id="rId6"/>
    <p:sldId id="263" r:id="rId7"/>
    <p:sldId id="275" r:id="rId8"/>
    <p:sldId id="258" r:id="rId9"/>
    <p:sldId id="265" r:id="rId10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184D"/>
    <a:srgbClr val="A18F5D"/>
    <a:srgbClr val="FC6B60"/>
    <a:srgbClr val="ADAE91"/>
    <a:srgbClr val="335599"/>
    <a:srgbClr val="FF1515"/>
    <a:srgbClr val="32723A"/>
    <a:srgbClr val="267E26"/>
    <a:srgbClr val="2C9A26"/>
    <a:srgbClr val="3A1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5141" autoAdjust="0"/>
  </p:normalViewPr>
  <p:slideViewPr>
    <p:cSldViewPr snapToGrid="0">
      <p:cViewPr varScale="1">
        <p:scale>
          <a:sx n="70" d="100"/>
          <a:sy n="70" d="100"/>
        </p:scale>
        <p:origin x="307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7B0C7-0B44-495D-AFBA-7B1E991E867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53659-0AA3-4B21-9F10-D96EF5D32E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76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3659-0AA3-4B21-9F10-D96EF5D32E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749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2D3E6-D357-DFDB-A848-521671607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A4B23B-9A66-6D37-EDEE-03C07CB43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FF1C17-4FBC-4463-3170-4BC6CCBCEB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CED6F-C225-FEDC-1BC3-10DB885F8B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C53659-0AA3-4B21-9F10-D96EF5D32E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846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C53659-0AA3-4B21-9F10-D96EF5D32E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40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53659-0AA3-4B21-9F10-D96EF5D32E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805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10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7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62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04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3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67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212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22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78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36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9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9AA3C-CFC0-4B1F-AA8F-0401C5F90A8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CA1A6-5A8B-4CF5-8C34-F785E10E9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17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47" Type="http://schemas.openxmlformats.org/officeDocument/2006/relationships/image" Target="../media/image47.png"/><Relationship Id="rId50" Type="http://schemas.openxmlformats.org/officeDocument/2006/relationships/image" Target="../media/image50.png"/><Relationship Id="rId55" Type="http://schemas.openxmlformats.org/officeDocument/2006/relationships/image" Target="../media/image55.png"/><Relationship Id="rId63" Type="http://schemas.openxmlformats.org/officeDocument/2006/relationships/image" Target="../media/image63.png"/><Relationship Id="rId68" Type="http://schemas.openxmlformats.org/officeDocument/2006/relationships/image" Target="../media/image68.png"/><Relationship Id="rId76" Type="http://schemas.openxmlformats.org/officeDocument/2006/relationships/image" Target="../media/image76.png"/><Relationship Id="rId84" Type="http://schemas.openxmlformats.org/officeDocument/2006/relationships/image" Target="../media/image84.png"/><Relationship Id="rId7" Type="http://schemas.openxmlformats.org/officeDocument/2006/relationships/image" Target="../media/image7.jpg"/><Relationship Id="rId71" Type="http://schemas.openxmlformats.org/officeDocument/2006/relationships/image" Target="../media/image7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9" Type="http://schemas.openxmlformats.org/officeDocument/2006/relationships/image" Target="../media/image29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3" Type="http://schemas.openxmlformats.org/officeDocument/2006/relationships/image" Target="../media/image53.png"/><Relationship Id="rId58" Type="http://schemas.openxmlformats.org/officeDocument/2006/relationships/image" Target="../media/image58.png"/><Relationship Id="rId66" Type="http://schemas.openxmlformats.org/officeDocument/2006/relationships/image" Target="../media/image66.png"/><Relationship Id="rId74" Type="http://schemas.openxmlformats.org/officeDocument/2006/relationships/image" Target="../media/image74.png"/><Relationship Id="rId79" Type="http://schemas.openxmlformats.org/officeDocument/2006/relationships/image" Target="../media/image79.png"/><Relationship Id="rId5" Type="http://schemas.openxmlformats.org/officeDocument/2006/relationships/hyperlink" Target="mailto:omri@kboudi.com" TargetMode="External"/><Relationship Id="rId61" Type="http://schemas.openxmlformats.org/officeDocument/2006/relationships/image" Target="../media/image61.jpeg"/><Relationship Id="rId82" Type="http://schemas.openxmlformats.org/officeDocument/2006/relationships/image" Target="../media/image82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52" Type="http://schemas.openxmlformats.org/officeDocument/2006/relationships/image" Target="../media/image52.png"/><Relationship Id="rId60" Type="http://schemas.openxmlformats.org/officeDocument/2006/relationships/image" Target="../media/image60.png"/><Relationship Id="rId65" Type="http://schemas.openxmlformats.org/officeDocument/2006/relationships/image" Target="../media/image65.png"/><Relationship Id="rId73" Type="http://schemas.openxmlformats.org/officeDocument/2006/relationships/image" Target="../media/image73.png"/><Relationship Id="rId78" Type="http://schemas.openxmlformats.org/officeDocument/2006/relationships/image" Target="../media/image78.png"/><Relationship Id="rId81" Type="http://schemas.openxmlformats.org/officeDocument/2006/relationships/image" Target="../media/image81.png"/><Relationship Id="rId4" Type="http://schemas.openxmlformats.org/officeDocument/2006/relationships/hyperlink" Target="mailto:jmkboudi@aol.com" TargetMode="External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Relationship Id="rId48" Type="http://schemas.openxmlformats.org/officeDocument/2006/relationships/image" Target="../media/image48.png"/><Relationship Id="rId56" Type="http://schemas.openxmlformats.org/officeDocument/2006/relationships/image" Target="../media/image56.png"/><Relationship Id="rId64" Type="http://schemas.openxmlformats.org/officeDocument/2006/relationships/image" Target="../media/image64.png"/><Relationship Id="rId69" Type="http://schemas.openxmlformats.org/officeDocument/2006/relationships/image" Target="../media/image69.png"/><Relationship Id="rId77" Type="http://schemas.openxmlformats.org/officeDocument/2006/relationships/image" Target="../media/image77.png"/><Relationship Id="rId8" Type="http://schemas.openxmlformats.org/officeDocument/2006/relationships/image" Target="../media/image8.png"/><Relationship Id="rId51" Type="http://schemas.openxmlformats.org/officeDocument/2006/relationships/image" Target="../media/image51.jpeg"/><Relationship Id="rId72" Type="http://schemas.openxmlformats.org/officeDocument/2006/relationships/image" Target="../media/image72.png"/><Relationship Id="rId80" Type="http://schemas.openxmlformats.org/officeDocument/2006/relationships/image" Target="../media/image80.png"/><Relationship Id="rId3" Type="http://schemas.openxmlformats.org/officeDocument/2006/relationships/hyperlink" Target="http://www.kboudi.com/" TargetMode="Externa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59" Type="http://schemas.openxmlformats.org/officeDocument/2006/relationships/image" Target="../media/image59.png"/><Relationship Id="rId67" Type="http://schemas.openxmlformats.org/officeDocument/2006/relationships/image" Target="../media/image67.png"/><Relationship Id="rId20" Type="http://schemas.openxmlformats.org/officeDocument/2006/relationships/image" Target="../media/image20.png"/><Relationship Id="rId41" Type="http://schemas.openxmlformats.org/officeDocument/2006/relationships/image" Target="../media/image41.png"/><Relationship Id="rId54" Type="http://schemas.openxmlformats.org/officeDocument/2006/relationships/image" Target="../media/image54.png"/><Relationship Id="rId62" Type="http://schemas.openxmlformats.org/officeDocument/2006/relationships/image" Target="../media/image62.png"/><Relationship Id="rId70" Type="http://schemas.openxmlformats.org/officeDocument/2006/relationships/image" Target="../media/image70.png"/><Relationship Id="rId75" Type="http://schemas.openxmlformats.org/officeDocument/2006/relationships/image" Target="../media/image75.png"/><Relationship Id="rId83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49" Type="http://schemas.openxmlformats.org/officeDocument/2006/relationships/image" Target="../media/image49.png"/><Relationship Id="rId57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omri@kboudi.com" TargetMode="External"/><Relationship Id="rId5" Type="http://schemas.openxmlformats.org/officeDocument/2006/relationships/hyperlink" Target="mailto:jmkboudi@aol.com" TargetMode="External"/><Relationship Id="rId4" Type="http://schemas.openxmlformats.org/officeDocument/2006/relationships/hyperlink" Target="http://www.kboudi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jmkboudi@aol.com" TargetMode="External"/><Relationship Id="rId2" Type="http://schemas.openxmlformats.org/officeDocument/2006/relationships/hyperlink" Target="http://www.kboudi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6.png"/><Relationship Id="rId4" Type="http://schemas.openxmlformats.org/officeDocument/2006/relationships/hyperlink" Target="mailto:omri@kboudi.com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6.png"/><Relationship Id="rId7" Type="http://schemas.openxmlformats.org/officeDocument/2006/relationships/hyperlink" Target="mailto:omri@kboudi.com" TargetMode="External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jmkboudi@aol.com" TargetMode="External"/><Relationship Id="rId11" Type="http://schemas.openxmlformats.org/officeDocument/2006/relationships/image" Target="../media/image91.png"/><Relationship Id="rId5" Type="http://schemas.openxmlformats.org/officeDocument/2006/relationships/hyperlink" Target="http://www.kboudi.com/" TargetMode="External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7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hyperlink" Target="http://www.kboudi.com/" TargetMode="External"/><Relationship Id="rId7" Type="http://schemas.openxmlformats.org/officeDocument/2006/relationships/image" Target="../media/image9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hyperlink" Target="mailto:omri@kboudi.com" TargetMode="External"/><Relationship Id="rId4" Type="http://schemas.openxmlformats.org/officeDocument/2006/relationships/hyperlink" Target="mailto:jmkboudi@aol.co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299068" y="5428765"/>
            <a:ext cx="396165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enturyGothic-Bold"/>
              </a:rPr>
              <a:t>Property Highlights:</a:t>
            </a:r>
            <a:br>
              <a:rPr lang="en-US" sz="2400" b="1" dirty="0">
                <a:solidFill>
                  <a:srgbClr val="FF0000"/>
                </a:solidFill>
                <a:latin typeface="CenturyGothic-Bold"/>
              </a:rPr>
            </a:br>
            <a:r>
              <a:rPr lang="en-US" sz="1400" dirty="0">
                <a:solidFill>
                  <a:srgbClr val="000000"/>
                </a:solidFill>
                <a:latin typeface="CenturyGothic"/>
              </a:rPr>
              <a:t>• Established neighborhood shopping center in the Heart of North Central San Antonio strategically located on Blanco Road just south of Loop 410</a:t>
            </a:r>
          </a:p>
          <a:p>
            <a:r>
              <a:rPr lang="en-US" sz="1400" dirty="0">
                <a:solidFill>
                  <a:srgbClr val="000000"/>
                </a:solidFill>
                <a:latin typeface="CenturyGothic"/>
              </a:rPr>
              <a:t>• Excellent visibility and convenient ingress and egress from Blanco Road with multiple entries</a:t>
            </a:r>
          </a:p>
          <a:p>
            <a:r>
              <a:rPr lang="en-US" sz="1400" dirty="0">
                <a:solidFill>
                  <a:srgbClr val="000000"/>
                </a:solidFill>
                <a:latin typeface="CenturyGothic"/>
              </a:rPr>
              <a:t>• Over 27,800 vehicles per day per TXDOT</a:t>
            </a:r>
          </a:p>
          <a:p>
            <a:r>
              <a:rPr lang="en-US" sz="1400" dirty="0">
                <a:solidFill>
                  <a:srgbClr val="000000"/>
                </a:solidFill>
                <a:latin typeface="CenturyGothic"/>
              </a:rPr>
              <a:t>• Strong </a:t>
            </a:r>
            <a:r>
              <a:rPr lang="en-US" sz="1400" dirty="0">
                <a:solidFill>
                  <a:srgbClr val="000000"/>
                </a:solidFill>
              </a:rPr>
              <a:t>Demographics (435k population and $91k average household income within 5-mile radius)</a:t>
            </a:r>
          </a:p>
          <a:p>
            <a:r>
              <a:rPr lang="en-US" sz="1400" dirty="0">
                <a:solidFill>
                  <a:srgbClr val="000000"/>
                </a:solidFill>
                <a:latin typeface="CenturyGothic"/>
              </a:rPr>
              <a:t>• </a:t>
            </a:r>
            <a:r>
              <a:rPr lang="en-US" sz="1400" dirty="0"/>
              <a:t>Storefront and monument signage opportunities</a:t>
            </a:r>
          </a:p>
          <a:p>
            <a:r>
              <a:rPr lang="en-US" sz="1400" dirty="0">
                <a:solidFill>
                  <a:srgbClr val="000000"/>
                </a:solidFill>
                <a:latin typeface="CenturyGothic"/>
              </a:rPr>
              <a:t>• </a:t>
            </a:r>
            <a:r>
              <a:rPr lang="en-US" sz="1400" dirty="0"/>
              <a:t>Minutes from Park North Shopping Center, North Star Mall and San Antonio International Airport </a:t>
            </a:r>
          </a:p>
          <a:p>
            <a:r>
              <a:rPr lang="en-US" sz="1400" dirty="0">
                <a:solidFill>
                  <a:srgbClr val="000000"/>
                </a:solidFill>
                <a:latin typeface="CenturyGothic"/>
              </a:rPr>
              <a:t>• Surrounded by established and densely populated neighborhoods including Castle Hills &amp; Shearer Hills</a:t>
            </a:r>
          </a:p>
          <a:p>
            <a:r>
              <a:rPr lang="en-US" sz="1400" b="1" dirty="0">
                <a:solidFill>
                  <a:srgbClr val="000000"/>
                </a:solidFill>
                <a:latin typeface="CenturyGothic"/>
              </a:rPr>
              <a:t>• Available: 1,470 SF </a:t>
            </a:r>
          </a:p>
          <a:p>
            <a:r>
              <a:rPr lang="en-US" sz="1400" b="1" dirty="0">
                <a:solidFill>
                  <a:srgbClr val="000000"/>
                </a:solidFill>
                <a:latin typeface="CenturyGothic"/>
              </a:rPr>
              <a:t>• Rate: $18.00 PSF + NNN (est. $6.95)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393700" y="9057652"/>
            <a:ext cx="6972300" cy="971550"/>
            <a:chOff x="914400" y="8750300"/>
            <a:chExt cx="5943600" cy="971550"/>
          </a:xfrm>
          <a:solidFill>
            <a:srgbClr val="FF1515"/>
          </a:solidFill>
        </p:grpSpPr>
        <p:sp>
          <p:nvSpPr>
            <p:cNvPr id="45" name="object 186"/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187"/>
            <p:cNvSpPr txBox="1"/>
            <p:nvPr/>
          </p:nvSpPr>
          <p:spPr>
            <a:xfrm>
              <a:off x="1062024" y="8849167"/>
              <a:ext cx="1527175" cy="594360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44450">
                <a:lnSpc>
                  <a:spcPts val="910"/>
                </a:lnSpc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For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More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ont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spc="-20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: </a:t>
              </a:r>
              <a:endParaRPr lang="en-US" sz="900" b="1" dirty="0">
                <a:solidFill>
                  <a:srgbClr val="FFFFFF"/>
                </a:solidFill>
                <a:latin typeface="Arial"/>
                <a:cs typeface="Arial"/>
              </a:endParaRPr>
            </a:p>
            <a:p>
              <a:pPr marL="12700" marR="44450">
                <a:lnSpc>
                  <a:spcPts val="910"/>
                </a:lnSpc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, Omri Russo</a:t>
              </a:r>
              <a:endParaRPr sz="900" dirty="0">
                <a:latin typeface="Arial"/>
                <a:cs typeface="Arial"/>
              </a:endParaRPr>
            </a:p>
            <a:p>
              <a:pPr marL="12700">
                <a:lnSpc>
                  <a:spcPts val="885"/>
                </a:lnSpc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Rea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state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.</a:t>
              </a:r>
              <a:endParaRPr sz="900" dirty="0">
                <a:latin typeface="Arial"/>
                <a:cs typeface="Arial"/>
              </a:endParaRPr>
            </a:p>
            <a:p>
              <a:pPr marL="12700" marR="127000">
                <a:lnSpc>
                  <a:spcPts val="910"/>
                </a:lnSpc>
                <a:spcBef>
                  <a:spcPts val="55"/>
                </a:spcBef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730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0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nco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d,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 S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onio,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exa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7821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47" name="object 188"/>
            <p:cNvSpPr txBox="1"/>
            <p:nvPr/>
          </p:nvSpPr>
          <p:spPr>
            <a:xfrm>
              <a:off x="5734412" y="8823760"/>
              <a:ext cx="986790" cy="602729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22860" algn="r">
                <a:lnSpc>
                  <a:spcPts val="940"/>
                </a:lnSpc>
              </a:pPr>
              <a:r>
                <a:rPr sz="900" b="1" spc="-15" dirty="0">
                  <a:solidFill>
                    <a:schemeClr val="bg1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EL:</a:t>
              </a:r>
              <a:r>
                <a:rPr sz="900" b="1" spc="10" dirty="0">
                  <a:solidFill>
                    <a:schemeClr val="bg1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34</a:t>
              </a:r>
              <a:r>
                <a:rPr sz="900" b="1" spc="-10" dirty="0">
                  <a:solidFill>
                    <a:schemeClr val="bg1"/>
                  </a:solidFill>
                  <a:latin typeface="Arial"/>
                  <a:cs typeface="Arial"/>
                </a:rPr>
                <a:t>4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-1002</a:t>
              </a:r>
              <a:endParaRPr sz="900" dirty="0">
                <a:solidFill>
                  <a:schemeClr val="bg1"/>
                </a:solidFill>
                <a:latin typeface="Arial"/>
                <a:cs typeface="Arial"/>
              </a:endParaRPr>
            </a:p>
            <a:p>
              <a:pPr marL="12700" algn="r">
                <a:lnSpc>
                  <a:spcPts val="925"/>
                </a:lnSpc>
              </a:pPr>
              <a:r>
                <a:rPr sz="900" b="1" spc="10" dirty="0">
                  <a:solidFill>
                    <a:schemeClr val="bg1"/>
                  </a:solidFill>
                  <a:latin typeface="Arial"/>
                  <a:cs typeface="Arial"/>
                </a:rPr>
                <a:t>F</a:t>
              </a:r>
              <a:r>
                <a:rPr sz="900" b="1" spc="-45" dirty="0">
                  <a:solidFill>
                    <a:schemeClr val="bg1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X:</a:t>
              </a:r>
              <a:r>
                <a:rPr sz="900" b="1" spc="10" dirty="0">
                  <a:solidFill>
                    <a:schemeClr val="bg1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34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2</a:t>
              </a:r>
              <a:r>
                <a:rPr sz="900" b="1" spc="5" dirty="0">
                  <a:solidFill>
                    <a:schemeClr val="bg1"/>
                  </a:solidFill>
                  <a:latin typeface="Arial"/>
                  <a:cs typeface="Arial"/>
                </a:rPr>
                <a:t>-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3405</a:t>
              </a:r>
              <a:endParaRPr sz="900" dirty="0">
                <a:solidFill>
                  <a:schemeClr val="bg1"/>
                </a:solidFill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w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w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w.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chemeClr val="bg1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ud</a:t>
              </a:r>
              <a:r>
                <a:rPr sz="900" b="1" spc="-10" dirty="0">
                  <a:solidFill>
                    <a:schemeClr val="bg1"/>
                  </a:solidFill>
                  <a:latin typeface="Arial"/>
                  <a:cs typeface="Arial"/>
                </a:rPr>
                <a:t>i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.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c</a:t>
              </a:r>
              <a:r>
                <a:rPr sz="900" b="1" spc="-15" dirty="0">
                  <a:solidFill>
                    <a:schemeClr val="bg1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m </a:t>
              </a:r>
              <a:r>
                <a:rPr sz="900" b="1" spc="-10" dirty="0">
                  <a:solidFill>
                    <a:schemeClr val="bg1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m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bo</a:t>
              </a:r>
              <a:r>
                <a:rPr sz="900" b="1" spc="-10" dirty="0">
                  <a:solidFill>
                    <a:schemeClr val="bg1"/>
                  </a:solidFill>
                  <a:latin typeface="Arial"/>
                  <a:cs typeface="Arial"/>
                </a:rPr>
                <a:t>u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di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@a</a:t>
              </a:r>
              <a:r>
                <a:rPr sz="900" b="1" spc="-15" dirty="0">
                  <a:solidFill>
                    <a:schemeClr val="bg1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l.</a:t>
              </a:r>
              <a:r>
                <a:rPr sz="900" b="1" spc="-5" dirty="0">
                  <a:solidFill>
                    <a:schemeClr val="bg1"/>
                  </a:solidFill>
                  <a:latin typeface="Arial"/>
                  <a:cs typeface="Arial"/>
                </a:rPr>
                <a:t>c</a:t>
              </a:r>
              <a:r>
                <a:rPr sz="900" b="1" spc="-15" dirty="0">
                  <a:solidFill>
                    <a:schemeClr val="bg1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chemeClr val="bg1"/>
                  </a:solidFill>
                  <a:latin typeface="Arial"/>
                  <a:cs typeface="Arial"/>
                </a:rPr>
                <a:t>m</a:t>
              </a:r>
              <a:endParaRPr lang="en-US" sz="900" b="1" dirty="0">
                <a:solidFill>
                  <a:schemeClr val="bg1"/>
                </a:solidFill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lang="en-US" sz="900" b="1" dirty="0">
                  <a:solidFill>
                    <a:schemeClr val="bg1"/>
                  </a:solidFill>
                  <a:latin typeface="Arial"/>
                  <a:cs typeface="Arial"/>
                </a:rPr>
                <a:t>omri@kboudi.com </a:t>
              </a:r>
              <a:endParaRPr sz="9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48" name="object 189"/>
            <p:cNvSpPr txBox="1"/>
            <p:nvPr/>
          </p:nvSpPr>
          <p:spPr>
            <a:xfrm>
              <a:off x="1062024" y="9465252"/>
              <a:ext cx="5598160" cy="215900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ts val="800"/>
                </a:lnSpc>
              </a:pP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h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2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sec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m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25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l</a:t>
              </a:r>
              <a:r>
                <a:rPr sz="700" spc="-5" dirty="0">
                  <a:latin typeface="Times New Roman"/>
                  <a:cs typeface="Times New Roman"/>
                </a:rPr>
                <a:t>e,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no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esenta</a:t>
              </a:r>
              <a:r>
                <a:rPr sz="700" spc="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wa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x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essed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35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ed,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acc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y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spc="5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sq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ota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app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x</a:t>
              </a:r>
              <a:r>
                <a:rPr sz="70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ate.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Bu</a:t>
              </a:r>
              <a:r>
                <a:rPr sz="700" spc="-20" dirty="0">
                  <a:latin typeface="Times New Roman"/>
                  <a:cs typeface="Times New Roman"/>
                </a:rPr>
                <a:t>y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ust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ve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y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all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sk</a:t>
              </a:r>
              <a:r>
                <a:rPr sz="700" spc="5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ny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ac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es.</a:t>
              </a:r>
              <a:endParaRPr sz="700" dirty="0">
                <a:latin typeface="Times New Roman"/>
                <a:cs typeface="Times New Roman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1351828" y="699058"/>
            <a:ext cx="4994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7185" algn="ctr">
              <a:lnSpc>
                <a:spcPct val="100000"/>
              </a:lnSpc>
            </a:pPr>
            <a:r>
              <a:rPr lang="en-US" sz="2000" b="1" spc="-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Castle Creek Village Shopping Center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337185" algn="ctr">
              <a:lnSpc>
                <a:spcPct val="100000"/>
              </a:lnSpc>
            </a:pPr>
            <a:r>
              <a:rPr lang="en-US" sz="1200" b="1" spc="-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6401–6487 Blanco Road ▪</a:t>
            </a:r>
            <a:r>
              <a:rPr lang="en-US" sz="1200" b="1" spc="3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200" b="1" spc="-1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S</a:t>
            </a:r>
            <a:r>
              <a:rPr lang="en-US" sz="1200" b="1" spc="-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an</a:t>
            </a:r>
            <a:r>
              <a:rPr lang="en-US" sz="1200" b="1" spc="2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200" b="1" spc="-3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A</a:t>
            </a:r>
            <a:r>
              <a:rPr lang="en-US" sz="1200" b="1" spc="-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ntonio</a:t>
            </a:r>
            <a:r>
              <a:rPr lang="en-US" sz="1200" b="1" spc="2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200" b="1" spc="-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▪ </a:t>
            </a:r>
            <a:r>
              <a:rPr lang="en-US" sz="1200" b="1" spc="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T</a:t>
            </a:r>
            <a:r>
              <a:rPr lang="en-US" sz="1200" b="1" spc="-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X</a:t>
            </a:r>
            <a:r>
              <a:rPr lang="en-US" sz="1200" b="1" spc="-1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200" b="1" spc="-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▪</a:t>
            </a:r>
            <a:r>
              <a:rPr lang="en-US" sz="1200" b="1" spc="2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200" b="1" spc="-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7</a:t>
            </a:r>
            <a:r>
              <a:rPr lang="en-US" sz="12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8</a:t>
            </a:r>
            <a:r>
              <a:rPr lang="en-US" sz="1200" b="1" spc="-5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2</a:t>
            </a:r>
            <a:r>
              <a:rPr lang="en-US" sz="1200" b="1" spc="-1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16</a:t>
            </a:r>
            <a:endParaRPr lang="en-US" sz="1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174" y="5493881"/>
            <a:ext cx="3320593" cy="3440799"/>
          </a:xfrm>
          <a:prstGeom prst="rect">
            <a:avLst/>
          </a:prstGeom>
        </p:spPr>
      </p:pic>
      <p:sp>
        <p:nvSpPr>
          <p:cNvPr id="44" name="Star: 5 Points 43"/>
          <p:cNvSpPr/>
          <p:nvPr/>
        </p:nvSpPr>
        <p:spPr>
          <a:xfrm>
            <a:off x="5365586" y="7214280"/>
            <a:ext cx="518160" cy="492252"/>
          </a:xfrm>
          <a:prstGeom prst="star5">
            <a:avLst/>
          </a:prstGeom>
          <a:solidFill>
            <a:srgbClr val="FF151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00A4FD-EAE7-4705-A03E-E03007C23677}"/>
              </a:ext>
            </a:extLst>
          </p:cNvPr>
          <p:cNvGrpSpPr/>
          <p:nvPr/>
        </p:nvGrpSpPr>
        <p:grpSpPr>
          <a:xfrm>
            <a:off x="355278" y="32868"/>
            <a:ext cx="7049143" cy="720842"/>
            <a:chOff x="303438" y="65225"/>
            <a:chExt cx="7049143" cy="72084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054F93B-41B1-4854-ACCF-64279DD6D507}"/>
                </a:ext>
              </a:extLst>
            </p:cNvPr>
            <p:cNvGrpSpPr/>
            <p:nvPr/>
          </p:nvGrpSpPr>
          <p:grpSpPr>
            <a:xfrm>
              <a:off x="303438" y="265459"/>
              <a:ext cx="7049143" cy="520608"/>
              <a:chOff x="393698" y="885645"/>
              <a:chExt cx="7019268" cy="66967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497ED61-8024-4083-8E1B-FFF2BF2B1FEE}"/>
                  </a:ext>
                </a:extLst>
              </p:cNvPr>
              <p:cNvSpPr/>
              <p:nvPr/>
            </p:nvSpPr>
            <p:spPr>
              <a:xfrm>
                <a:off x="393700" y="885645"/>
                <a:ext cx="7019266" cy="669678"/>
              </a:xfrm>
              <a:prstGeom prst="rect">
                <a:avLst/>
              </a:prstGeom>
              <a:solidFill>
                <a:srgbClr val="96969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C8D496A-5F47-4D5E-A6B9-191176E5745C}"/>
                  </a:ext>
                </a:extLst>
              </p:cNvPr>
              <p:cNvSpPr txBox="1"/>
              <p:nvPr/>
            </p:nvSpPr>
            <p:spPr>
              <a:xfrm>
                <a:off x="393698" y="907830"/>
                <a:ext cx="15728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7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Joe M. Kboudi</a:t>
                </a:r>
              </a:p>
              <a:p>
                <a:r>
                  <a:rPr lang="en-US" sz="1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 ESTATE, INC.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54D5C5-7CE7-4A6D-BAC6-23C085553FE6}"/>
                  </a:ext>
                </a:extLst>
              </p:cNvPr>
              <p:cNvSpPr txBox="1"/>
              <p:nvPr/>
            </p:nvSpPr>
            <p:spPr>
              <a:xfrm>
                <a:off x="2310160" y="1018741"/>
                <a:ext cx="1015509" cy="395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▪</a:t>
                </a:r>
                <a:r>
                  <a:rPr lang="en-US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LEASING</a:t>
                </a:r>
                <a:endParaRPr lang="en-US" sz="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739A46-D8D7-49EF-85EC-D9DA0D880740}"/>
                  </a:ext>
                </a:extLst>
              </p:cNvPr>
              <p:cNvSpPr txBox="1"/>
              <p:nvPr/>
            </p:nvSpPr>
            <p:spPr>
              <a:xfrm>
                <a:off x="3872844" y="1018872"/>
                <a:ext cx="1448081" cy="395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▪</a:t>
                </a:r>
                <a:r>
                  <a:rPr lang="en-US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MANAGEMENT</a:t>
                </a:r>
                <a:endParaRPr lang="en-US" sz="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1D6F3B0-4547-449A-AE08-B53A147F47CD}"/>
                  </a:ext>
                </a:extLst>
              </p:cNvPr>
              <p:cNvSpPr txBox="1"/>
              <p:nvPr/>
            </p:nvSpPr>
            <p:spPr>
              <a:xfrm>
                <a:off x="5719499" y="1018740"/>
                <a:ext cx="1424139" cy="395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▪</a:t>
                </a:r>
                <a:r>
                  <a:rPr lang="en-US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INVESTMENTS</a:t>
                </a:r>
                <a:endParaRPr lang="en-US" sz="7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E45DB6-73A9-40BD-A53C-22AB114992BF}"/>
                </a:ext>
              </a:extLst>
            </p:cNvPr>
            <p:cNvSpPr/>
            <p:nvPr/>
          </p:nvSpPr>
          <p:spPr>
            <a:xfrm>
              <a:off x="303439" y="65225"/>
              <a:ext cx="7049141" cy="200159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1D048ED-20A0-55F3-B672-FDF57281E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632" y="1256768"/>
            <a:ext cx="3787978" cy="2229372"/>
          </a:xfrm>
          <a:prstGeom prst="rect">
            <a:avLst/>
          </a:prstGeom>
          <a:ln>
            <a:noFill/>
          </a:ln>
          <a:effectLst>
            <a:outerShdw blurRad="50800" dist="50800" dir="5400000" sx="99000" sy="99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BB92C9-0D74-2503-8494-C21F597EF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2469" y="3369477"/>
            <a:ext cx="3712982" cy="2111043"/>
          </a:xfrm>
          <a:prstGeom prst="rect">
            <a:avLst/>
          </a:prstGeom>
          <a:ln>
            <a:noFill/>
          </a:ln>
          <a:effectLst>
            <a:outerShdw blurRad="50800" dist="50800" dir="5400000" sx="99000" sy="99000" algn="ctr" rotWithShape="0">
              <a:srgbClr val="000000">
                <a:alpha val="6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4E3ABF-5460-4C38-F5F1-83B40C1F91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5632" y="3369477"/>
            <a:ext cx="3649045" cy="2111043"/>
          </a:xfrm>
          <a:prstGeom prst="rect">
            <a:avLst/>
          </a:prstGeom>
          <a:ln>
            <a:noFill/>
          </a:ln>
          <a:effectLst>
            <a:outerShdw blurRad="50800" dist="50800" dir="5400000" sx="99000" sy="99000" algn="ctr" rotWithShape="0">
              <a:srgbClr val="000000">
                <a:alpha val="4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F77437-AC46-5BDF-6B67-233FC9D539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3" b="7133"/>
          <a:stretch/>
        </p:blipFill>
        <p:spPr>
          <a:xfrm>
            <a:off x="3914678" y="1255978"/>
            <a:ext cx="3700773" cy="2113498"/>
          </a:xfrm>
          <a:prstGeom prst="rect">
            <a:avLst/>
          </a:prstGeom>
          <a:effectLst>
            <a:outerShdw blurRad="50800" dist="50800" dir="5400000" sx="89000" sy="89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6042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569D4-7651-9A2F-464C-51E4B83F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up 189">
            <a:extLst>
              <a:ext uri="{FF2B5EF4-FFF2-40B4-BE49-F238E27FC236}">
                <a16:creationId xmlns:a16="http://schemas.microsoft.com/office/drawing/2014/main" id="{09A74D99-F049-DAF4-06AA-861E1E12CCDC}"/>
              </a:ext>
            </a:extLst>
          </p:cNvPr>
          <p:cNvGrpSpPr/>
          <p:nvPr/>
        </p:nvGrpSpPr>
        <p:grpSpPr>
          <a:xfrm>
            <a:off x="914400" y="8896352"/>
            <a:ext cx="5943600" cy="971550"/>
            <a:chOff x="914400" y="8750300"/>
            <a:chExt cx="5943600" cy="971550"/>
          </a:xfrm>
          <a:solidFill>
            <a:schemeClr val="bg2">
              <a:lumMod val="75000"/>
            </a:schemeClr>
          </a:solidFill>
        </p:grpSpPr>
        <p:sp>
          <p:nvSpPr>
            <p:cNvPr id="185" name="object 185">
              <a:extLst>
                <a:ext uri="{FF2B5EF4-FFF2-40B4-BE49-F238E27FC236}">
                  <a16:creationId xmlns:a16="http://schemas.microsoft.com/office/drawing/2014/main" id="{10511517-88C5-AC53-71FC-184EE9E0C783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>
              <a:extLst>
                <a:ext uri="{FF2B5EF4-FFF2-40B4-BE49-F238E27FC236}">
                  <a16:creationId xmlns:a16="http://schemas.microsoft.com/office/drawing/2014/main" id="{FF1A57BC-8160-B610-5B1A-1321AD140380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  <a:ln w="19050">
              <a:solidFill>
                <a:srgbClr val="1D184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7" name="object 187">
              <a:extLst>
                <a:ext uri="{FF2B5EF4-FFF2-40B4-BE49-F238E27FC236}">
                  <a16:creationId xmlns:a16="http://schemas.microsoft.com/office/drawing/2014/main" id="{467045E5-C32F-EF17-627B-2EB8289EE667}"/>
                </a:ext>
              </a:extLst>
            </p:cNvPr>
            <p:cNvSpPr txBox="1"/>
            <p:nvPr/>
          </p:nvSpPr>
          <p:spPr>
            <a:xfrm>
              <a:off x="1075148" y="8816644"/>
              <a:ext cx="1705826" cy="589905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44450">
                <a:lnSpc>
                  <a:spcPts val="910"/>
                </a:lnSpc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For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More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ont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spc="-20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: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, Omri Russo</a:t>
              </a:r>
              <a:endParaRPr sz="900" dirty="0">
                <a:latin typeface="Arial"/>
                <a:cs typeface="Arial"/>
              </a:endParaRPr>
            </a:p>
            <a:p>
              <a:pPr marL="12700">
                <a:lnSpc>
                  <a:spcPts val="885"/>
                </a:lnSpc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Rea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state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.</a:t>
              </a:r>
              <a:endParaRPr sz="900" dirty="0">
                <a:latin typeface="Arial"/>
                <a:cs typeface="Arial"/>
              </a:endParaRPr>
            </a:p>
            <a:p>
              <a:pPr marL="12700" marR="127000">
                <a:lnSpc>
                  <a:spcPts val="910"/>
                </a:lnSpc>
                <a:spcBef>
                  <a:spcPts val="55"/>
                </a:spcBef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730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0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nco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d,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 S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onio,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exa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7821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188" name="object 188">
              <a:extLst>
                <a:ext uri="{FF2B5EF4-FFF2-40B4-BE49-F238E27FC236}">
                  <a16:creationId xmlns:a16="http://schemas.microsoft.com/office/drawing/2014/main" id="{09363C60-8FB8-0395-25C4-1BA725886C0B}"/>
                </a:ext>
              </a:extLst>
            </p:cNvPr>
            <p:cNvSpPr txBox="1"/>
            <p:nvPr/>
          </p:nvSpPr>
          <p:spPr>
            <a:xfrm>
              <a:off x="5494435" y="8819581"/>
              <a:ext cx="1202817" cy="602729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22860" algn="r">
                <a:lnSpc>
                  <a:spcPts val="940"/>
                </a:lnSpc>
              </a:pP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EL: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-1002</a:t>
              </a:r>
              <a:endParaRPr sz="900" dirty="0">
                <a:latin typeface="Arial"/>
                <a:cs typeface="Arial"/>
              </a:endParaRPr>
            </a:p>
            <a:p>
              <a:pPr marL="12700" algn="r">
                <a:lnSpc>
                  <a:spcPts val="925"/>
                </a:lnSpc>
              </a:pP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X: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-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3405</a:t>
              </a:r>
              <a:endParaRPr sz="900" dirty="0"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w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w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w.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ud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i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m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bo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@a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l.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m</a:t>
              </a:r>
              <a:endParaRPr lang="en-US" sz="900" b="1" dirty="0">
                <a:solidFill>
                  <a:srgbClr val="FFFFFF"/>
                </a:solidFill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omri@kboudi.com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189" name="object 189">
              <a:extLst>
                <a:ext uri="{FF2B5EF4-FFF2-40B4-BE49-F238E27FC236}">
                  <a16:creationId xmlns:a16="http://schemas.microsoft.com/office/drawing/2014/main" id="{2D2F8BC6-D2F9-6643-A0E6-ACCD6230D667}"/>
                </a:ext>
              </a:extLst>
            </p:cNvPr>
            <p:cNvSpPr txBox="1"/>
            <p:nvPr/>
          </p:nvSpPr>
          <p:spPr>
            <a:xfrm>
              <a:off x="1062024" y="9465252"/>
              <a:ext cx="5598160" cy="215900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ts val="800"/>
                </a:lnSpc>
              </a:pP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h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2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sec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m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25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l</a:t>
              </a:r>
              <a:r>
                <a:rPr sz="700" spc="-5" dirty="0">
                  <a:latin typeface="Times New Roman"/>
                  <a:cs typeface="Times New Roman"/>
                </a:rPr>
                <a:t>e,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no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esenta</a:t>
              </a:r>
              <a:r>
                <a:rPr sz="700" spc="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wa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x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essed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35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ed,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acc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y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spc="5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sq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ota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app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x</a:t>
              </a:r>
              <a:r>
                <a:rPr sz="70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ate.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Bu</a:t>
              </a:r>
              <a:r>
                <a:rPr sz="700" spc="-20" dirty="0">
                  <a:latin typeface="Times New Roman"/>
                  <a:cs typeface="Times New Roman"/>
                </a:rPr>
                <a:t>y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ust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ve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y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all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sk</a:t>
              </a:r>
              <a:r>
                <a:rPr sz="700" spc="5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ny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ac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es.</a:t>
              </a:r>
              <a:endParaRPr sz="700">
                <a:latin typeface="Times New Roman"/>
                <a:cs typeface="Times New Roman"/>
              </a:endParaRPr>
            </a:p>
          </p:txBody>
        </p:sp>
      </p:grpSp>
      <p:pic>
        <p:nvPicPr>
          <p:cNvPr id="203" name="Picture 202" descr="Image result for joe kboudi">
            <a:extLst>
              <a:ext uri="{FF2B5EF4-FFF2-40B4-BE49-F238E27FC236}">
                <a16:creationId xmlns:a16="http://schemas.microsoft.com/office/drawing/2014/main" id="{91670971-2057-2CDB-DAA2-D8619E40D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2503" y="89698"/>
            <a:ext cx="1379997" cy="86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1B92A02-3E95-B782-94E6-7D99B9AEA629}"/>
              </a:ext>
            </a:extLst>
          </p:cNvPr>
          <p:cNvSpPr/>
          <p:nvPr/>
        </p:nvSpPr>
        <p:spPr>
          <a:xfrm>
            <a:off x="323850" y="213150"/>
            <a:ext cx="72771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030"/>
            <a:r>
              <a:rPr lang="en-US" sz="2000" b="1" dirty="0">
                <a:solidFill>
                  <a:srgbClr val="1D184D"/>
                </a:solidFill>
                <a:latin typeface="Times New Roman" panose="02020603050405020304" pitchFamily="18" charset="0"/>
              </a:rPr>
              <a:t>CASTLE CREEK VILLAGE</a:t>
            </a:r>
            <a:endParaRPr lang="en-US" sz="2000" dirty="0">
              <a:solidFill>
                <a:srgbClr val="1D184D"/>
              </a:solidFill>
              <a:latin typeface="Times New Roman" panose="02020603050405020304" pitchFamily="18" charset="0"/>
            </a:endParaRPr>
          </a:p>
          <a:p>
            <a:pPr marR="38820"/>
            <a:r>
              <a:rPr lang="en-US" sz="1400" dirty="0">
                <a:solidFill>
                  <a:srgbClr val="1D184D"/>
                </a:solidFill>
                <a:latin typeface="Times New Roman" panose="02020603050405020304" pitchFamily="18" charset="0"/>
              </a:rPr>
              <a:t>6401-6487 BLANCO RD | SAN ANTONIO | TEXAS | 78216</a:t>
            </a:r>
            <a:endParaRPr lang="en-US" sz="1400" dirty="0">
              <a:solidFill>
                <a:srgbClr val="1D184D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1545D9-933F-6C53-CFBF-007EB95A82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1" t="-285" r="25189" b="285"/>
          <a:stretch>
            <a:fillRect/>
          </a:stretch>
        </p:blipFill>
        <p:spPr>
          <a:xfrm>
            <a:off x="161924" y="1031448"/>
            <a:ext cx="7448551" cy="7741450"/>
          </a:xfrm>
          <a:prstGeom prst="rect">
            <a:avLst/>
          </a:prstGeom>
          <a:effectLst/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9933A63-3896-8B3E-50BE-75CE7C1121C2}"/>
              </a:ext>
            </a:extLst>
          </p:cNvPr>
          <p:cNvSpPr/>
          <p:nvPr/>
        </p:nvSpPr>
        <p:spPr>
          <a:xfrm>
            <a:off x="1644650" y="5417344"/>
            <a:ext cx="368300" cy="1113631"/>
          </a:xfrm>
          <a:custGeom>
            <a:avLst/>
            <a:gdLst>
              <a:gd name="csX0" fmla="*/ 53975 w 368300"/>
              <a:gd name="csY0" fmla="*/ 0 h 1073150"/>
              <a:gd name="csX1" fmla="*/ 0 w 368300"/>
              <a:gd name="csY1" fmla="*/ 844550 h 1073150"/>
              <a:gd name="csX2" fmla="*/ 323850 w 368300"/>
              <a:gd name="csY2" fmla="*/ 1073150 h 1073150"/>
              <a:gd name="csX3" fmla="*/ 368300 w 368300"/>
              <a:gd name="csY3" fmla="*/ 3175 h 1073150"/>
              <a:gd name="csX4" fmla="*/ 53975 w 368300"/>
              <a:gd name="csY4" fmla="*/ 0 h 10731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68300" h="1073150">
                <a:moveTo>
                  <a:pt x="53975" y="0"/>
                </a:moveTo>
                <a:lnTo>
                  <a:pt x="0" y="844550"/>
                </a:lnTo>
                <a:lnTo>
                  <a:pt x="323850" y="1073150"/>
                </a:lnTo>
                <a:lnTo>
                  <a:pt x="368300" y="3175"/>
                </a:lnTo>
                <a:lnTo>
                  <a:pt x="53975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26C0B0-1759-D4FF-4781-AE153B115975}"/>
              </a:ext>
            </a:extLst>
          </p:cNvPr>
          <p:cNvSpPr/>
          <p:nvPr/>
        </p:nvSpPr>
        <p:spPr>
          <a:xfrm>
            <a:off x="2361874" y="5994400"/>
            <a:ext cx="838200" cy="377841"/>
          </a:xfrm>
          <a:prstGeom prst="rect">
            <a:avLst/>
          </a:prstGeom>
          <a:solidFill>
            <a:srgbClr val="FF1515"/>
          </a:solidFill>
          <a:ln>
            <a:solidFill>
              <a:schemeClr val="bg1"/>
            </a:solidFill>
          </a:ln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</a:t>
            </a:r>
          </a:p>
        </p:txBody>
      </p:sp>
      <p:pic>
        <p:nvPicPr>
          <p:cNvPr id="12" name="Picture 11" descr="Target Logo, symbol, meaning, history, PNG, brand">
            <a:extLst>
              <a:ext uri="{FF2B5EF4-FFF2-40B4-BE49-F238E27FC236}">
                <a16:creationId xmlns:a16="http://schemas.microsoft.com/office/drawing/2014/main" id="{6CCEFEA4-FFE0-BD49-26B0-237078373D4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8377" r="26852"/>
          <a:stretch>
            <a:fillRect/>
          </a:stretch>
        </p:blipFill>
        <p:spPr>
          <a:xfrm>
            <a:off x="2760666" y="4418986"/>
            <a:ext cx="605975" cy="761339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6AACD1B-AA34-F076-FEFE-5979B27D82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7672" y="3377292"/>
            <a:ext cx="558080" cy="558080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EA9AD2C-9EA6-8026-E313-859AB20F7DE1}"/>
              </a:ext>
            </a:extLst>
          </p:cNvPr>
          <p:cNvSpPr/>
          <p:nvPr/>
        </p:nvSpPr>
        <p:spPr>
          <a:xfrm>
            <a:off x="1903228" y="1041991"/>
            <a:ext cx="1246275" cy="7783032"/>
          </a:xfrm>
          <a:custGeom>
            <a:avLst/>
            <a:gdLst>
              <a:gd name="csX0" fmla="*/ 1222744 w 1246275"/>
              <a:gd name="csY0" fmla="*/ 0 h 7783032"/>
              <a:gd name="csX1" fmla="*/ 1222744 w 1246275"/>
              <a:gd name="csY1" fmla="*/ 276446 h 7783032"/>
              <a:gd name="csX2" fmla="*/ 978195 w 1246275"/>
              <a:gd name="csY2" fmla="*/ 680483 h 7783032"/>
              <a:gd name="csX3" fmla="*/ 680484 w 1246275"/>
              <a:gd name="csY3" fmla="*/ 999460 h 7783032"/>
              <a:gd name="csX4" fmla="*/ 478465 w 1246275"/>
              <a:gd name="csY4" fmla="*/ 1382232 h 7783032"/>
              <a:gd name="csX5" fmla="*/ 276446 w 1246275"/>
              <a:gd name="csY5" fmla="*/ 1935125 h 7783032"/>
              <a:gd name="csX6" fmla="*/ 233916 w 1246275"/>
              <a:gd name="csY6" fmla="*/ 3019646 h 7783032"/>
              <a:gd name="csX7" fmla="*/ 0 w 1246275"/>
              <a:gd name="csY7" fmla="*/ 7783032 h 77830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46275" h="7783032">
                <a:moveTo>
                  <a:pt x="1222744" y="0"/>
                </a:moveTo>
                <a:cubicBezTo>
                  <a:pt x="1243123" y="81516"/>
                  <a:pt x="1263502" y="163032"/>
                  <a:pt x="1222744" y="276446"/>
                </a:cubicBezTo>
                <a:cubicBezTo>
                  <a:pt x="1181986" y="389860"/>
                  <a:pt x="1068572" y="559981"/>
                  <a:pt x="978195" y="680483"/>
                </a:cubicBezTo>
                <a:cubicBezTo>
                  <a:pt x="887818" y="800985"/>
                  <a:pt x="763772" y="882502"/>
                  <a:pt x="680484" y="999460"/>
                </a:cubicBezTo>
                <a:cubicBezTo>
                  <a:pt x="597196" y="1116418"/>
                  <a:pt x="545805" y="1226288"/>
                  <a:pt x="478465" y="1382232"/>
                </a:cubicBezTo>
                <a:cubicBezTo>
                  <a:pt x="411125" y="1538176"/>
                  <a:pt x="317204" y="1662223"/>
                  <a:pt x="276446" y="1935125"/>
                </a:cubicBezTo>
                <a:cubicBezTo>
                  <a:pt x="235688" y="2208027"/>
                  <a:pt x="279990" y="2044995"/>
                  <a:pt x="233916" y="3019646"/>
                </a:cubicBezTo>
                <a:cubicBezTo>
                  <a:pt x="187842" y="3994297"/>
                  <a:pt x="93921" y="5888664"/>
                  <a:pt x="0" y="7783032"/>
                </a:cubicBezTo>
              </a:path>
            </a:pathLst>
          </a:custGeom>
          <a:noFill/>
          <a:ln w="57150">
            <a:solidFill>
              <a:schemeClr val="bg1">
                <a:alpha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E721942-490A-1107-65F1-880DCD368773}"/>
              </a:ext>
            </a:extLst>
          </p:cNvPr>
          <p:cNvCxnSpPr>
            <a:cxnSpLocks/>
          </p:cNvCxnSpPr>
          <p:nvPr/>
        </p:nvCxnSpPr>
        <p:spPr>
          <a:xfrm>
            <a:off x="0" y="2561973"/>
            <a:ext cx="7687340" cy="114488"/>
          </a:xfrm>
          <a:prstGeom prst="line">
            <a:avLst/>
          </a:prstGeom>
          <a:ln w="76200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F04EC6-6048-67CE-42D8-8F0FF9618EA1}"/>
              </a:ext>
            </a:extLst>
          </p:cNvPr>
          <p:cNvCxnSpPr/>
          <p:nvPr/>
        </p:nvCxnSpPr>
        <p:spPr>
          <a:xfrm>
            <a:off x="5667153" y="1031448"/>
            <a:ext cx="255350" cy="7793575"/>
          </a:xfrm>
          <a:prstGeom prst="line">
            <a:avLst/>
          </a:prstGeom>
          <a:ln w="57150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PNC-Bank-Logo | BGCPP">
            <a:extLst>
              <a:ext uri="{FF2B5EF4-FFF2-40B4-BE49-F238E27FC236}">
                <a16:creationId xmlns:a16="http://schemas.microsoft.com/office/drawing/2014/main" id="{989DCC9A-6B6B-C901-131E-72BE7D0798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2950" y="4636203"/>
            <a:ext cx="530343" cy="298318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Panda Express Logo and symbol, meaning, history, PNG, brand">
            <a:extLst>
              <a:ext uri="{FF2B5EF4-FFF2-40B4-BE49-F238E27FC236}">
                <a16:creationId xmlns:a16="http://schemas.microsoft.com/office/drawing/2014/main" id="{423FC3BE-2EBB-C056-72AC-23289355CE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2950" y="4028257"/>
            <a:ext cx="633471" cy="356327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Media Kit | Freddy's Frozen Custard &amp; Steakburgers">
            <a:extLst>
              <a:ext uri="{FF2B5EF4-FFF2-40B4-BE49-F238E27FC236}">
                <a16:creationId xmlns:a16="http://schemas.microsoft.com/office/drawing/2014/main" id="{8E4C7BED-C6D6-6F0C-8B43-CDD96D627E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6702" y="4420261"/>
            <a:ext cx="530343" cy="169850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 descr="First Watch | Park North Shopping Center | San Antonio, TX">
            <a:extLst>
              <a:ext uri="{FF2B5EF4-FFF2-40B4-BE49-F238E27FC236}">
                <a16:creationId xmlns:a16="http://schemas.microsoft.com/office/drawing/2014/main" id="{02DFF4BB-A2EB-A2DD-882D-C04FD3824FE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21276" b="29949"/>
          <a:stretch>
            <a:fillRect/>
          </a:stretch>
        </p:blipFill>
        <p:spPr>
          <a:xfrm>
            <a:off x="2101579" y="3672973"/>
            <a:ext cx="520588" cy="253912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0" name="Picture 159" descr="File:Aloft Hotels logo.svg - Wikimedia Commons">
            <a:extLst>
              <a:ext uri="{FF2B5EF4-FFF2-40B4-BE49-F238E27FC236}">
                <a16:creationId xmlns:a16="http://schemas.microsoft.com/office/drawing/2014/main" id="{997BB0D6-5538-131C-7DF4-D26E379121B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60387" y="3478301"/>
            <a:ext cx="535026" cy="258039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5E280A4F-920E-3655-020B-6F8C0A1BC1D1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36194" b="34722"/>
          <a:stretch>
            <a:fillRect/>
          </a:stretch>
        </p:blipFill>
        <p:spPr>
          <a:xfrm>
            <a:off x="2679486" y="3746883"/>
            <a:ext cx="520588" cy="151403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sp>
        <p:nvSpPr>
          <p:cNvPr id="166" name="TextBox 165">
            <a:extLst>
              <a:ext uri="{FF2B5EF4-FFF2-40B4-BE49-F238E27FC236}">
                <a16:creationId xmlns:a16="http://schemas.microsoft.com/office/drawing/2014/main" id="{31E8D1F9-0BB7-C9D5-AD90-2BF27C036EDB}"/>
              </a:ext>
            </a:extLst>
          </p:cNvPr>
          <p:cNvSpPr txBox="1"/>
          <p:nvPr/>
        </p:nvSpPr>
        <p:spPr>
          <a:xfrm>
            <a:off x="1941314" y="4844534"/>
            <a:ext cx="3887390" cy="369332"/>
          </a:xfrm>
          <a:prstGeom prst="rect">
            <a:avLst/>
          </a:prstGeom>
          <a:noFill/>
          <a:effectLst>
            <a:glow rad="63500">
              <a:schemeClr val="bg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70" name="Picture 169" descr="Dollar Tree logo and symbol, meaning, history, PNG">
            <a:extLst>
              <a:ext uri="{FF2B5EF4-FFF2-40B4-BE49-F238E27FC236}">
                <a16:creationId xmlns:a16="http://schemas.microsoft.com/office/drawing/2014/main" id="{BBF9336E-3E5F-5C8B-B721-264C2E43EB6A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71394"/>
          <a:stretch>
            <a:fillRect/>
          </a:stretch>
        </p:blipFill>
        <p:spPr>
          <a:xfrm>
            <a:off x="3323277" y="3762688"/>
            <a:ext cx="605975" cy="9750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1" name="Picture 170" descr="Pinstack Logo | North Texas Food Bank">
            <a:extLst>
              <a:ext uri="{FF2B5EF4-FFF2-40B4-BE49-F238E27FC236}">
                <a16:creationId xmlns:a16="http://schemas.microsoft.com/office/drawing/2014/main" id="{86A26711-77B6-2762-1DEC-DB7943A4670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74434" y="3350762"/>
            <a:ext cx="384138" cy="280841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3" name="Picture 172" descr="Some of our Customers – Strong Technical Services">
            <a:extLst>
              <a:ext uri="{FF2B5EF4-FFF2-40B4-BE49-F238E27FC236}">
                <a16:creationId xmlns:a16="http://schemas.microsoft.com/office/drawing/2014/main" id="{65D2A7B2-9DB6-0317-E15C-4FA7936982A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37593" y="3361289"/>
            <a:ext cx="576666" cy="238355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4" name="Picture 173" descr="La Madeleine Logo - PNG Logo Vector Brand Downloads (SVG, EPS)">
            <a:extLst>
              <a:ext uri="{FF2B5EF4-FFF2-40B4-BE49-F238E27FC236}">
                <a16:creationId xmlns:a16="http://schemas.microsoft.com/office/drawing/2014/main" id="{0D67060B-B6F8-CFD3-029E-E821D4FD051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46555" y="3072713"/>
            <a:ext cx="504812" cy="151040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6" name="Picture 175" descr="Frost logo and symbol, meaning, history, PNG">
            <a:extLst>
              <a:ext uri="{FF2B5EF4-FFF2-40B4-BE49-F238E27FC236}">
                <a16:creationId xmlns:a16="http://schemas.microsoft.com/office/drawing/2014/main" id="{41C17851-8096-EAAC-2B56-6643ECAB6A2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09849" y="2778361"/>
            <a:ext cx="486754" cy="324503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9" name="Picture 178" descr="twin-peaks-restaurant-logo-300x176 | Evergreen">
            <a:extLst>
              <a:ext uri="{FF2B5EF4-FFF2-40B4-BE49-F238E27FC236}">
                <a16:creationId xmlns:a16="http://schemas.microsoft.com/office/drawing/2014/main" id="{68AC1F9F-3AF0-96BB-D18D-27C58855D48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452039" y="2851622"/>
            <a:ext cx="360237" cy="211339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1" name="Picture 180" descr="File:Wells Fargo Logo (2020).png - Wikimedia Commons">
            <a:extLst>
              <a:ext uri="{FF2B5EF4-FFF2-40B4-BE49-F238E27FC236}">
                <a16:creationId xmlns:a16="http://schemas.microsoft.com/office/drawing/2014/main" id="{A68B7681-A910-3E14-52C3-149142C7E88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60491" y="2924449"/>
            <a:ext cx="263140" cy="284558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3" name="Picture 182" descr="Spectrum Logo, symbol, meaning, history, PNG, brand">
            <a:extLst>
              <a:ext uri="{FF2B5EF4-FFF2-40B4-BE49-F238E27FC236}">
                <a16:creationId xmlns:a16="http://schemas.microsoft.com/office/drawing/2014/main" id="{0674D43F-27A5-4EE7-6BDD-8516E0C88D1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985555" y="2923151"/>
            <a:ext cx="474482" cy="26689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4" name="Picture 183" descr="Chipotle Mexican Grill Logo PNG Transparent &amp; SVG Vector - Freebie Supply">
            <a:extLst>
              <a:ext uri="{FF2B5EF4-FFF2-40B4-BE49-F238E27FC236}">
                <a16:creationId xmlns:a16="http://schemas.microsoft.com/office/drawing/2014/main" id="{32397DDB-5BF1-A5F4-C970-7FB2F901D34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87204" y="3190047"/>
            <a:ext cx="370880" cy="370880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1" name="Picture 190" descr="File:Burlington Stores logo.svg - Wikimedia Commons">
            <a:extLst>
              <a:ext uri="{FF2B5EF4-FFF2-40B4-BE49-F238E27FC236}">
                <a16:creationId xmlns:a16="http://schemas.microsoft.com/office/drawing/2014/main" id="{F4EFCF6B-7C5D-B9DB-8C18-9D0590D96EB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443538" y="3492215"/>
            <a:ext cx="681435" cy="16077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2" name="Picture 191" descr="Download Ross Stores Logo in SVG Vector or PNG File Format - Logo.wine">
            <a:extLst>
              <a:ext uri="{FF2B5EF4-FFF2-40B4-BE49-F238E27FC236}">
                <a16:creationId xmlns:a16="http://schemas.microsoft.com/office/drawing/2014/main" id="{3724AF20-A5A1-1F59-ED99-34692A64BBA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76500" y="3580406"/>
            <a:ext cx="612746" cy="408497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3" name="Picture 192" descr="T-Mobile Logo and symbol, meaning, history, PNG, brand">
            <a:extLst>
              <a:ext uri="{FF2B5EF4-FFF2-40B4-BE49-F238E27FC236}">
                <a16:creationId xmlns:a16="http://schemas.microsoft.com/office/drawing/2014/main" id="{4C506269-1CF0-A97D-C3DD-E8B810B96AC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445580" y="3947059"/>
            <a:ext cx="485707" cy="273211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4" name="Picture 193" descr="File:Baskin-Robbins logo 2022.png - Wikimedia Commons">
            <a:extLst>
              <a:ext uri="{FF2B5EF4-FFF2-40B4-BE49-F238E27FC236}">
                <a16:creationId xmlns:a16="http://schemas.microsoft.com/office/drawing/2014/main" id="{534DCC45-6912-667A-1BCB-909741F23C5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451367" y="4264923"/>
            <a:ext cx="201740" cy="113772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6" name="Picture 195" descr="TruFit">
            <a:extLst>
              <a:ext uri="{FF2B5EF4-FFF2-40B4-BE49-F238E27FC236}">
                <a16:creationId xmlns:a16="http://schemas.microsoft.com/office/drawing/2014/main" id="{57F187F1-F5EC-782F-947C-CB1F96A8641F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021908" y="3812397"/>
            <a:ext cx="459892" cy="114488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7" name="Picture 196" descr="Sb - Plato's Closet Logo Vector - (899x260) Png Clipart Download">
            <a:extLst>
              <a:ext uri="{FF2B5EF4-FFF2-40B4-BE49-F238E27FC236}">
                <a16:creationId xmlns:a16="http://schemas.microsoft.com/office/drawing/2014/main" id="{F9AB6666-A8CF-12F8-8781-9DAB03185EFA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732706" y="4471135"/>
            <a:ext cx="423684" cy="122533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8" name="Picture 197" descr="Shake Shack Logo and symbol, meaning, history, PNG, brand">
            <a:extLst>
              <a:ext uri="{FF2B5EF4-FFF2-40B4-BE49-F238E27FC236}">
                <a16:creationId xmlns:a16="http://schemas.microsoft.com/office/drawing/2014/main" id="{57C3A685-0F28-BDCE-84A4-8EC7960663A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164071" y="4021309"/>
            <a:ext cx="534223" cy="300500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9" name="Picture 198" descr="File:Jared logo.svg - Wikimedia Commons">
            <a:extLst>
              <a:ext uri="{FF2B5EF4-FFF2-40B4-BE49-F238E27FC236}">
                <a16:creationId xmlns:a16="http://schemas.microsoft.com/office/drawing/2014/main" id="{676B9333-1312-4600-9E45-AD82BBE836B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262388" y="4353768"/>
            <a:ext cx="404765" cy="139560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0" name="Picture 199" descr="File:Starbucks Corporation Logo 2011.svg - Wikipedia">
            <a:extLst>
              <a:ext uri="{FF2B5EF4-FFF2-40B4-BE49-F238E27FC236}">
                <a16:creationId xmlns:a16="http://schemas.microsoft.com/office/drawing/2014/main" id="{7E459633-8858-6D6E-3334-2C402DB35441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235711" y="5172373"/>
            <a:ext cx="320705" cy="322375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6" name="Picture 205" descr="Guitar Center Logo PNG Transparent &amp; SVG Vector - Freebie Supply">
            <a:extLst>
              <a:ext uri="{FF2B5EF4-FFF2-40B4-BE49-F238E27FC236}">
                <a16:creationId xmlns:a16="http://schemas.microsoft.com/office/drawing/2014/main" id="{93AFD42D-E982-A857-336B-AD5619454C65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885369" y="4678827"/>
            <a:ext cx="491192" cy="263197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7" name="Picture 206" descr="Taco Cabana | Mexican Fast Casual Restaurant">
            <a:extLst>
              <a:ext uri="{FF2B5EF4-FFF2-40B4-BE49-F238E27FC236}">
                <a16:creationId xmlns:a16="http://schemas.microsoft.com/office/drawing/2014/main" id="{E45988C7-2A8B-5B46-D907-E36536CB0289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367186" y="4565556"/>
            <a:ext cx="534223" cy="178074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2" name="Picture 211" descr="El Pollo Loco Logo, symbol, meaning, history, PNG, brand">
            <a:extLst>
              <a:ext uri="{FF2B5EF4-FFF2-40B4-BE49-F238E27FC236}">
                <a16:creationId xmlns:a16="http://schemas.microsoft.com/office/drawing/2014/main" id="{8CD2DE17-298A-42DC-BC9E-AF0A6E92C8FA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351472" y="4844534"/>
            <a:ext cx="605975" cy="340861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5" name="Picture 214" descr="Dollar Tree logo and symbol, meaning, history, PNG">
            <a:extLst>
              <a:ext uri="{FF2B5EF4-FFF2-40B4-BE49-F238E27FC236}">
                <a16:creationId xmlns:a16="http://schemas.microsoft.com/office/drawing/2014/main" id="{F83B9A11-E260-E857-12CD-FC2BEC1A935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71394"/>
          <a:stretch>
            <a:fillRect/>
          </a:stretch>
        </p:blipFill>
        <p:spPr>
          <a:xfrm>
            <a:off x="6739945" y="6832153"/>
            <a:ext cx="605975" cy="9750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9" name="Picture 218">
            <a:extLst>
              <a:ext uri="{FF2B5EF4-FFF2-40B4-BE49-F238E27FC236}">
                <a16:creationId xmlns:a16="http://schemas.microsoft.com/office/drawing/2014/main" id="{3DFB362B-9690-99F5-66FC-1CC71ED5B5C5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 t="88259"/>
          <a:stretch>
            <a:fillRect/>
          </a:stretch>
        </p:blipFill>
        <p:spPr>
          <a:xfrm>
            <a:off x="5807442" y="3671909"/>
            <a:ext cx="1733120" cy="84570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0" name="Picture 219" descr="Dough Pizzeria Napoletana | Italian Restaurant in TX">
            <a:extLst>
              <a:ext uri="{FF2B5EF4-FFF2-40B4-BE49-F238E27FC236}">
                <a16:creationId xmlns:a16="http://schemas.microsoft.com/office/drawing/2014/main" id="{1575A2A7-E178-691A-73F7-6CD1B0CFADCE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300942" y="3109925"/>
            <a:ext cx="417842" cy="303481"/>
          </a:xfrm>
          <a:prstGeom prst="rect">
            <a:avLst/>
          </a:prstGeom>
          <a:effectLst>
            <a:glow rad="50800">
              <a:schemeClr val="bg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1" name="Picture 220" descr="File:FedEx Office Logo.svg - Wikimedia Commons">
            <a:extLst>
              <a:ext uri="{FF2B5EF4-FFF2-40B4-BE49-F238E27FC236}">
                <a16:creationId xmlns:a16="http://schemas.microsoft.com/office/drawing/2014/main" id="{6F9007D1-6172-7EAC-AB09-800C58541CA2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921108" y="2928170"/>
            <a:ext cx="427160" cy="238355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2" name="Picture 221" descr="LongHorn Steakhouse Logo and symbol, meaning, history, PNG, brand">
            <a:extLst>
              <a:ext uri="{FF2B5EF4-FFF2-40B4-BE49-F238E27FC236}">
                <a16:creationId xmlns:a16="http://schemas.microsoft.com/office/drawing/2014/main" id="{8A2EB52B-624B-A22D-2D07-93975F140D07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045456" y="3573024"/>
            <a:ext cx="659342" cy="370880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3" name="Picture 222" descr="UPS Logo and symbol, meaning, history, PNG, brand">
            <a:extLst>
              <a:ext uri="{FF2B5EF4-FFF2-40B4-BE49-F238E27FC236}">
                <a16:creationId xmlns:a16="http://schemas.microsoft.com/office/drawing/2014/main" id="{375E9A7C-D095-C008-299A-C1F4EC933A17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311488" y="7539081"/>
            <a:ext cx="453785" cy="255254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4" name="Picture 223" descr="H&amp;R Block Logo and symbol, meaning, history, PNG">
            <a:extLst>
              <a:ext uri="{FF2B5EF4-FFF2-40B4-BE49-F238E27FC236}">
                <a16:creationId xmlns:a16="http://schemas.microsoft.com/office/drawing/2014/main" id="{7405490D-D876-ACD5-CEFE-37B954D08D2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5057178" y="7171770"/>
            <a:ext cx="723157" cy="406775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5" name="Picture 224" descr="File:Boost Mobile (United States) logo.png - Wikipedia">
            <a:extLst>
              <a:ext uri="{FF2B5EF4-FFF2-40B4-BE49-F238E27FC236}">
                <a16:creationId xmlns:a16="http://schemas.microsoft.com/office/drawing/2014/main" id="{2E63FBDD-B5AB-8163-A515-2CFBD8322A6D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056865" y="7155655"/>
            <a:ext cx="331210" cy="128695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0" name="Picture 229" descr="Trive Capital Invests in JF Fitness of North America | Trive Capital">
            <a:extLst>
              <a:ext uri="{FF2B5EF4-FFF2-40B4-BE49-F238E27FC236}">
                <a16:creationId xmlns:a16="http://schemas.microsoft.com/office/drawing/2014/main" id="{1CF52FDA-AEB4-489F-96A1-8D83130919F6}"/>
              </a:ext>
            </a:extLst>
          </p:cNvPr>
          <p:cNvPicPr>
            <a:picLocks noChangeAspect="1"/>
          </p:cNvPicPr>
          <p:nvPr/>
        </p:nvPicPr>
        <p:blipFill>
          <a:blip r:embed="rId44"/>
          <a:srcRect r="60639"/>
          <a:stretch>
            <a:fillRect/>
          </a:stretch>
        </p:blipFill>
        <p:spPr>
          <a:xfrm>
            <a:off x="6830264" y="6975733"/>
            <a:ext cx="425335" cy="268847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1" name="Picture 230" descr="File:Jack in the Box 2009 logo.svg - Wikimedia Commons">
            <a:extLst>
              <a:ext uri="{FF2B5EF4-FFF2-40B4-BE49-F238E27FC236}">
                <a16:creationId xmlns:a16="http://schemas.microsoft.com/office/drawing/2014/main" id="{6CED835C-5082-8AA5-DE4F-BB2CABAD3D53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127750" y="6496287"/>
            <a:ext cx="349803" cy="33586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3" name="Picture 232" descr="File:Jack in the Box 2009 logo.svg - Wikimedia Commons">
            <a:extLst>
              <a:ext uri="{FF2B5EF4-FFF2-40B4-BE49-F238E27FC236}">
                <a16:creationId xmlns:a16="http://schemas.microsoft.com/office/drawing/2014/main" id="{373C9A8D-0755-6D32-748E-F384C2DFD697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3256463" y="1153645"/>
            <a:ext cx="349803" cy="33586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4" name="Picture 233" descr="File:QuikTrip logo.png - Wikimedia Commons">
            <a:extLst>
              <a:ext uri="{FF2B5EF4-FFF2-40B4-BE49-F238E27FC236}">
                <a16:creationId xmlns:a16="http://schemas.microsoft.com/office/drawing/2014/main" id="{8DF40ECE-F385-4EBE-8CC1-D37FAA0B46B3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2738014" y="2129705"/>
            <a:ext cx="306064" cy="250047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6" name="Picture 235" descr="File:QuikTrip logo.png - Wikimedia Commons">
            <a:extLst>
              <a:ext uri="{FF2B5EF4-FFF2-40B4-BE49-F238E27FC236}">
                <a16:creationId xmlns:a16="http://schemas.microsoft.com/office/drawing/2014/main" id="{9300C9FC-547D-AE55-58E9-EB905D48BD86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5418882" y="6084676"/>
            <a:ext cx="306064" cy="250047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8" name="Picture 237" descr="Wingstop Logo and symbol, meaning, history, PNG, brand">
            <a:extLst>
              <a:ext uri="{FF2B5EF4-FFF2-40B4-BE49-F238E27FC236}">
                <a16:creationId xmlns:a16="http://schemas.microsoft.com/office/drawing/2014/main" id="{0450C55C-9FF9-9B11-528B-A201481CCF66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5304499" y="8304284"/>
            <a:ext cx="586123" cy="329694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9" name="Picture 238" descr="Car Wash Near Me - Bubble Bath Car Wash in San Antonio">
            <a:extLst>
              <a:ext uri="{FF2B5EF4-FFF2-40B4-BE49-F238E27FC236}">
                <a16:creationId xmlns:a16="http://schemas.microsoft.com/office/drawing/2014/main" id="{BB0F9571-CDE6-A3C6-E618-04E27582A775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6039406" y="7549813"/>
            <a:ext cx="595206" cy="33586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5" name="Picture 244" descr="TitleMax Logo Download png">
            <a:extLst>
              <a:ext uri="{FF2B5EF4-FFF2-40B4-BE49-F238E27FC236}">
                <a16:creationId xmlns:a16="http://schemas.microsoft.com/office/drawing/2014/main" id="{A130D97D-A04E-A1A3-C2FA-A247E3F5FD83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5266987" y="7822486"/>
            <a:ext cx="481798" cy="481798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9" name="Picture 248">
            <a:extLst>
              <a:ext uri="{FF2B5EF4-FFF2-40B4-BE49-F238E27FC236}">
                <a16:creationId xmlns:a16="http://schemas.microsoft.com/office/drawing/2014/main" id="{0A6EE38A-0AD2-BEE5-4BE7-8FDA4E490547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5197412" y="5604160"/>
            <a:ext cx="594046" cy="59404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1" name="Picture 250" descr="Rooms To Go - Wikipedia">
            <a:extLst>
              <a:ext uri="{FF2B5EF4-FFF2-40B4-BE49-F238E27FC236}">
                <a16:creationId xmlns:a16="http://schemas.microsoft.com/office/drawing/2014/main" id="{2714A720-872C-E26B-38FB-518264BCE24B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3558912" y="2052656"/>
            <a:ext cx="355347" cy="226130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3" name="Picture 252" descr="EōS Fitness | Arcadia | The Shops at Santa Anita">
            <a:extLst>
              <a:ext uri="{FF2B5EF4-FFF2-40B4-BE49-F238E27FC236}">
                <a16:creationId xmlns:a16="http://schemas.microsoft.com/office/drawing/2014/main" id="{B9F97E24-0474-24EB-78D3-D2EEE33BB842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3350248" y="1534105"/>
            <a:ext cx="396082" cy="396082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4" name="Picture 253" descr="San Antonio's Original Greek Restaurant | Demo's Greek Food">
            <a:extLst>
              <a:ext uri="{FF2B5EF4-FFF2-40B4-BE49-F238E27FC236}">
                <a16:creationId xmlns:a16="http://schemas.microsoft.com/office/drawing/2014/main" id="{51127BFE-A753-3A11-6571-7BF24580C4C5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769650" y="1708256"/>
            <a:ext cx="692204" cy="233917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5" name="Picture 254" descr="Rock's Discount Vitamins - Supplements &amp; Vitamins Store | Rock's Discount  Vitamins">
            <a:extLst>
              <a:ext uri="{FF2B5EF4-FFF2-40B4-BE49-F238E27FC236}">
                <a16:creationId xmlns:a16="http://schemas.microsoft.com/office/drawing/2014/main" id="{4F42E645-1CCE-FEBA-0882-97B3D75F428B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2182176" y="1251054"/>
            <a:ext cx="559355" cy="559355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6" name="Picture 255" descr="Brake Check - Crunchbase Company Profile &amp; Funding">
            <a:extLst>
              <a:ext uri="{FF2B5EF4-FFF2-40B4-BE49-F238E27FC236}">
                <a16:creationId xmlns:a16="http://schemas.microsoft.com/office/drawing/2014/main" id="{B107BD77-8715-99DD-C9FC-DF3CF2C27CA8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2564460" y="999446"/>
            <a:ext cx="499626" cy="49962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7" name="Picture 256" descr="Guajillo's - The Shortcut To Mexico - San Antonio's only Mexico City  Kitchen - The Mex without the Tex.">
            <a:extLst>
              <a:ext uri="{FF2B5EF4-FFF2-40B4-BE49-F238E27FC236}">
                <a16:creationId xmlns:a16="http://schemas.microsoft.com/office/drawing/2014/main" id="{A5C71FEA-1E9C-EBF6-B7B8-28125B902E1A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671018" y="2025521"/>
            <a:ext cx="530604" cy="249223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8" name="Picture 257" descr="File:Truist Financial logo.svg - Wikimedia Commons">
            <a:extLst>
              <a:ext uri="{FF2B5EF4-FFF2-40B4-BE49-F238E27FC236}">
                <a16:creationId xmlns:a16="http://schemas.microsoft.com/office/drawing/2014/main" id="{9274A341-4EF1-8C1A-BE8D-0B6291DE7AAC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461799" y="2866243"/>
            <a:ext cx="617296" cy="143232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9" name="Picture 258" descr="File:Goodwill Industries Logo.svg - Wikimedia Commons">
            <a:extLst>
              <a:ext uri="{FF2B5EF4-FFF2-40B4-BE49-F238E27FC236}">
                <a16:creationId xmlns:a16="http://schemas.microsoft.com/office/drawing/2014/main" id="{277E3B8C-4EA3-3CFC-97AD-72F755767DA5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3159054" y="2048387"/>
            <a:ext cx="248054" cy="339395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63" name="Picture 262">
            <a:extLst>
              <a:ext uri="{FF2B5EF4-FFF2-40B4-BE49-F238E27FC236}">
                <a16:creationId xmlns:a16="http://schemas.microsoft.com/office/drawing/2014/main" id="{D2FB4EE0-686A-6CBC-A5BC-EB39FCA63924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5901409" y="1343656"/>
            <a:ext cx="565349" cy="565349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64" name="Picture 263" descr="Download Olive Garden Logo in SVG Vector or PNG File Format - Logo.wine">
            <a:extLst>
              <a:ext uri="{FF2B5EF4-FFF2-40B4-BE49-F238E27FC236}">
                <a16:creationId xmlns:a16="http://schemas.microsoft.com/office/drawing/2014/main" id="{A5CE10E8-289F-1FE7-B29A-1B6D85C89BBE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424657" y="2043491"/>
            <a:ext cx="636333" cy="424222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65" name="Picture 264" descr="NYAEYC – NY Association For The Education Of Young Children Lakeshore Logo  - NYAEYC - NY Association For The Education Of Young Children">
            <a:extLst>
              <a:ext uri="{FF2B5EF4-FFF2-40B4-BE49-F238E27FC236}">
                <a16:creationId xmlns:a16="http://schemas.microsoft.com/office/drawing/2014/main" id="{2E16545A-F4C6-8926-00E6-81ABD3654D38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056865" y="1853604"/>
            <a:ext cx="565349" cy="153166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67" name="Picture 266" descr="barnes-and-noble-logo-png-10 | Alan Bell">
            <a:extLst>
              <a:ext uri="{FF2B5EF4-FFF2-40B4-BE49-F238E27FC236}">
                <a16:creationId xmlns:a16="http://schemas.microsoft.com/office/drawing/2014/main" id="{1AD20368-13A7-47FB-9188-AA617CCCF1F9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424657" y="1050562"/>
            <a:ext cx="495677" cy="495677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69" name="Picture 268" descr="File:Petco Logo.svg - Wikimedia Commons">
            <a:extLst>
              <a:ext uri="{FF2B5EF4-FFF2-40B4-BE49-F238E27FC236}">
                <a16:creationId xmlns:a16="http://schemas.microsoft.com/office/drawing/2014/main" id="{B952ECBD-4249-6E1B-C506-C353E43DFA40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6995412" y="1952277"/>
            <a:ext cx="448962" cy="156318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1" name="Picture 270" descr="Used Books, Movies &amp; Music">
            <a:extLst>
              <a:ext uri="{FF2B5EF4-FFF2-40B4-BE49-F238E27FC236}">
                <a16:creationId xmlns:a16="http://schemas.microsoft.com/office/drawing/2014/main" id="{6C39A530-A7F6-030D-B0C0-0DA75E897BA3}"/>
              </a:ext>
            </a:extLst>
          </p:cNvPr>
          <p:cNvPicPr>
            <a:picLocks noChangeAspect="1"/>
          </p:cNvPicPr>
          <p:nvPr/>
        </p:nvPicPr>
        <p:blipFill>
          <a:blip r:embed="rId64"/>
          <a:srcRect b="25016"/>
          <a:stretch>
            <a:fillRect/>
          </a:stretch>
        </p:blipFill>
        <p:spPr>
          <a:xfrm>
            <a:off x="7070869" y="2213223"/>
            <a:ext cx="492275" cy="123042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8100000" sx="99000" sy="99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3" name="Picture 272" descr="News Flash • FY 2022-2023 Proposed Budget - Budget Calendar/">
            <a:extLst>
              <a:ext uri="{FF2B5EF4-FFF2-40B4-BE49-F238E27FC236}">
                <a16:creationId xmlns:a16="http://schemas.microsoft.com/office/drawing/2014/main" id="{012D9E99-F283-0F71-474D-6CAD1E4C70B7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402806" y="4636203"/>
            <a:ext cx="815201" cy="81520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3DCE26-EC30-E67C-4DB5-5695D201714E}"/>
              </a:ext>
            </a:extLst>
          </p:cNvPr>
          <p:cNvCxnSpPr>
            <a:cxnSpLocks/>
          </p:cNvCxnSpPr>
          <p:nvPr/>
        </p:nvCxnSpPr>
        <p:spPr>
          <a:xfrm flipH="1" flipV="1">
            <a:off x="1993574" y="5935697"/>
            <a:ext cx="482926" cy="3436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TextBox 274">
            <a:extLst>
              <a:ext uri="{FF2B5EF4-FFF2-40B4-BE49-F238E27FC236}">
                <a16:creationId xmlns:a16="http://schemas.microsoft.com/office/drawing/2014/main" id="{815DDC65-91F9-0B80-7E96-D4738A9278F7}"/>
              </a:ext>
            </a:extLst>
          </p:cNvPr>
          <p:cNvSpPr txBox="1"/>
          <p:nvPr/>
        </p:nvSpPr>
        <p:spPr>
          <a:xfrm rot="16200000">
            <a:off x="1379683" y="8071006"/>
            <a:ext cx="1103957" cy="307777"/>
          </a:xfrm>
          <a:prstGeom prst="rect">
            <a:avLst/>
          </a:prstGeom>
          <a:noFill/>
          <a:effectLst>
            <a:glow rad="76200">
              <a:schemeClr val="bg1"/>
            </a:glow>
            <a:outerShdw dist="2540000" dir="13800000" sx="1000" sy="1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dirty="0">
                <a:ln w="0">
                  <a:solidFill>
                    <a:schemeClr val="bg1">
                      <a:alpha val="30000"/>
                    </a:schemeClr>
                  </a:solidFill>
                </a:ln>
                <a:effectLst>
                  <a:glow rad="50800">
                    <a:schemeClr val="bg1"/>
                  </a:glow>
                  <a:outerShdw blurRad="50800" dist="63500" dir="2700000" algn="tl" rotWithShape="0">
                    <a:schemeClr val="bg1"/>
                  </a:outerShdw>
                </a:effectLst>
              </a:rPr>
              <a:t>Blanco Road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EC5715F2-B442-0697-5551-4073D142C46C}"/>
              </a:ext>
            </a:extLst>
          </p:cNvPr>
          <p:cNvSpPr txBox="1"/>
          <p:nvPr/>
        </p:nvSpPr>
        <p:spPr>
          <a:xfrm rot="16200000">
            <a:off x="1527736" y="7021290"/>
            <a:ext cx="861133" cy="261610"/>
          </a:xfrm>
          <a:prstGeom prst="rect">
            <a:avLst/>
          </a:prstGeom>
          <a:noFill/>
          <a:effectLst>
            <a:glow rad="76200">
              <a:schemeClr val="bg1"/>
            </a:glow>
            <a:outerShdw dist="2540000" dir="13800000" sx="1000" sy="1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100" b="1" dirty="0">
                <a:ln w="0"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50800">
                    <a:schemeClr val="bg1"/>
                  </a:glow>
                  <a:outerShdw blurRad="50800" dist="63500" dir="2700000" algn="tl" rotWithShape="0">
                    <a:schemeClr val="bg1"/>
                  </a:outerShdw>
                </a:effectLst>
              </a:rPr>
              <a:t>27,500 VPD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9F11C3E2-6B4E-0446-B6EB-4982A81C678A}"/>
              </a:ext>
            </a:extLst>
          </p:cNvPr>
          <p:cNvSpPr txBox="1"/>
          <p:nvPr/>
        </p:nvSpPr>
        <p:spPr>
          <a:xfrm rot="18737706">
            <a:off x="2278330" y="1688045"/>
            <a:ext cx="922753" cy="307777"/>
          </a:xfrm>
          <a:prstGeom prst="rect">
            <a:avLst/>
          </a:prstGeom>
          <a:noFill/>
          <a:effectLst>
            <a:glow rad="76200">
              <a:schemeClr val="bg1"/>
            </a:glow>
            <a:outerShdw dist="2540000" dir="13800000" sx="1000" sy="1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dirty="0">
                <a:ln w="0">
                  <a:solidFill>
                    <a:schemeClr val="bg1">
                      <a:alpha val="30000"/>
                    </a:schemeClr>
                  </a:solidFill>
                </a:ln>
                <a:effectLst>
                  <a:glow rad="50800">
                    <a:schemeClr val="bg1"/>
                  </a:glow>
                  <a:outerShdw blurRad="50800" dist="63500" dir="2700000" algn="tl" rotWithShape="0">
                    <a:schemeClr val="bg1"/>
                  </a:outerShdw>
                </a:effectLst>
              </a:rPr>
              <a:t>Blanco Rd</a:t>
            </a:r>
          </a:p>
        </p:txBody>
      </p:sp>
      <p:pic>
        <p:nvPicPr>
          <p:cNvPr id="280" name="Picture 279" descr="File:I-410.svg - Wikimedia Commons">
            <a:extLst>
              <a:ext uri="{FF2B5EF4-FFF2-40B4-BE49-F238E27FC236}">
                <a16:creationId xmlns:a16="http://schemas.microsoft.com/office/drawing/2014/main" id="{D12C06EC-3A8E-9FD2-AE08-684A0B89FC09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451053" y="2274744"/>
            <a:ext cx="720394" cy="576878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sp>
        <p:nvSpPr>
          <p:cNvPr id="282" name="TextBox 281">
            <a:extLst>
              <a:ext uri="{FF2B5EF4-FFF2-40B4-BE49-F238E27FC236}">
                <a16:creationId xmlns:a16="http://schemas.microsoft.com/office/drawing/2014/main" id="{CC50B8A8-F77C-2F49-6031-BA1337A15EB7}"/>
              </a:ext>
            </a:extLst>
          </p:cNvPr>
          <p:cNvSpPr txBox="1"/>
          <p:nvPr/>
        </p:nvSpPr>
        <p:spPr>
          <a:xfrm>
            <a:off x="3443449" y="2471883"/>
            <a:ext cx="1002197" cy="276999"/>
          </a:xfrm>
          <a:prstGeom prst="rect">
            <a:avLst/>
          </a:prstGeom>
          <a:noFill/>
          <a:effectLst>
            <a:glow rad="76200">
              <a:schemeClr val="bg1"/>
            </a:glow>
            <a:outerShdw dist="2540000" dir="13800000" sx="1000" sy="1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200" b="1" dirty="0">
                <a:ln w="0">
                  <a:solidFill>
                    <a:schemeClr val="bg1">
                      <a:alpha val="3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glow rad="50800">
                    <a:schemeClr val="bg1"/>
                  </a:glow>
                  <a:outerShdw blurRad="50800" dist="63500" dir="2700000" algn="tl" rotWithShape="0">
                    <a:schemeClr val="bg1"/>
                  </a:outerShdw>
                </a:effectLst>
              </a:rPr>
              <a:t>250,000 VPD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3737D6C3-CFCE-1C54-1513-2AEC1D84ED23}"/>
              </a:ext>
            </a:extLst>
          </p:cNvPr>
          <p:cNvSpPr txBox="1"/>
          <p:nvPr/>
        </p:nvSpPr>
        <p:spPr>
          <a:xfrm rot="16200000">
            <a:off x="5054611" y="1700409"/>
            <a:ext cx="1249188" cy="307777"/>
          </a:xfrm>
          <a:prstGeom prst="rect">
            <a:avLst/>
          </a:prstGeom>
          <a:noFill/>
          <a:effectLst>
            <a:glow rad="76200">
              <a:schemeClr val="bg1"/>
            </a:glow>
            <a:outerShdw dist="2540000" dir="13800000" sx="1000" sy="1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dirty="0">
                <a:ln w="0">
                  <a:solidFill>
                    <a:schemeClr val="bg1">
                      <a:alpha val="30000"/>
                    </a:schemeClr>
                  </a:solidFill>
                </a:ln>
                <a:effectLst>
                  <a:glow rad="50800">
                    <a:schemeClr val="bg1"/>
                  </a:glow>
                  <a:outerShdw blurRad="50800" dist="63500" dir="2700000" algn="tl" rotWithShape="0">
                    <a:schemeClr val="bg1"/>
                  </a:outerShdw>
                </a:effectLst>
              </a:rPr>
              <a:t>San Pedro Ave</a:t>
            </a:r>
          </a:p>
        </p:txBody>
      </p: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08503B74-C5D1-A4EE-82E0-F13224D11BD1}"/>
              </a:ext>
            </a:extLst>
          </p:cNvPr>
          <p:cNvGrpSpPr/>
          <p:nvPr/>
        </p:nvGrpSpPr>
        <p:grpSpPr>
          <a:xfrm>
            <a:off x="387022" y="6572013"/>
            <a:ext cx="1295112" cy="1250473"/>
            <a:chOff x="348299" y="6772274"/>
            <a:chExt cx="1295112" cy="1250473"/>
          </a:xfrm>
        </p:grpSpPr>
        <p:sp>
          <p:nvSpPr>
            <p:cNvPr id="286" name="Speech Bubble: Rectangle 285">
              <a:extLst>
                <a:ext uri="{FF2B5EF4-FFF2-40B4-BE49-F238E27FC236}">
                  <a16:creationId xmlns:a16="http://schemas.microsoft.com/office/drawing/2014/main" id="{BBFBF794-6069-1FC2-1ED4-761503AE44B8}"/>
                </a:ext>
              </a:extLst>
            </p:cNvPr>
            <p:cNvSpPr/>
            <p:nvPr/>
          </p:nvSpPr>
          <p:spPr>
            <a:xfrm>
              <a:off x="379081" y="6772274"/>
              <a:ext cx="1264330" cy="1250473"/>
            </a:xfrm>
            <a:prstGeom prst="wedgeRectCallout">
              <a:avLst>
                <a:gd name="adj1" fmla="val 52517"/>
                <a:gd name="adj2" fmla="val -67455"/>
              </a:avLst>
            </a:prstGeom>
            <a:solidFill>
              <a:schemeClr val="bg1">
                <a:alpha val="66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1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90" name="Picture 289">
              <a:extLst>
                <a:ext uri="{FF2B5EF4-FFF2-40B4-BE49-F238E27FC236}">
                  <a16:creationId xmlns:a16="http://schemas.microsoft.com/office/drawing/2014/main" id="{EDB6A8A5-34E8-1556-EBDC-C6AF92FF3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7"/>
            <a:stretch>
              <a:fillRect/>
            </a:stretch>
          </p:blipFill>
          <p:spPr>
            <a:xfrm>
              <a:off x="416412" y="7578545"/>
              <a:ext cx="390393" cy="390393"/>
            </a:xfrm>
            <a:prstGeom prst="rect">
              <a:avLst/>
            </a:prstGeom>
            <a:effectLst>
              <a:glow rad="38100">
                <a:schemeClr val="bg1"/>
              </a:glow>
            </a:effectLst>
          </p:spPr>
        </p:pic>
        <p:pic>
          <p:nvPicPr>
            <p:cNvPr id="292" name="Picture 291" descr="Sawasdee Authentic Thai">
              <a:extLst>
                <a:ext uri="{FF2B5EF4-FFF2-40B4-BE49-F238E27FC236}">
                  <a16:creationId xmlns:a16="http://schemas.microsoft.com/office/drawing/2014/main" id="{216DB6AA-7A43-20E8-FE4C-727A24E50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/>
            <a:stretch>
              <a:fillRect/>
            </a:stretch>
          </p:blipFill>
          <p:spPr>
            <a:xfrm>
              <a:off x="435195" y="7221825"/>
              <a:ext cx="521549" cy="300412"/>
            </a:xfrm>
            <a:prstGeom prst="rect">
              <a:avLst/>
            </a:prstGeom>
            <a:effectLst>
              <a:glow rad="38100">
                <a:schemeClr val="bg1"/>
              </a:glow>
            </a:effectLst>
          </p:spPr>
        </p:pic>
        <p:pic>
          <p:nvPicPr>
            <p:cNvPr id="293" name="Picture 292" descr="Cathedral Spirit Shop | Uniforms, apparel, and sideline store">
              <a:extLst>
                <a:ext uri="{FF2B5EF4-FFF2-40B4-BE49-F238E27FC236}">
                  <a16:creationId xmlns:a16="http://schemas.microsoft.com/office/drawing/2014/main" id="{940B353B-2414-7F7D-FDAA-9340E09FD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9"/>
            <a:stretch>
              <a:fillRect/>
            </a:stretch>
          </p:blipFill>
          <p:spPr>
            <a:xfrm>
              <a:off x="873120" y="7717746"/>
              <a:ext cx="633563" cy="227469"/>
            </a:xfrm>
            <a:prstGeom prst="rect">
              <a:avLst/>
            </a:prstGeom>
            <a:effectLst>
              <a:glow rad="38100">
                <a:schemeClr val="bg1"/>
              </a:glow>
            </a:effectLst>
          </p:spPr>
        </p:pic>
        <p:pic>
          <p:nvPicPr>
            <p:cNvPr id="297" name="Picture 296">
              <a:extLst>
                <a:ext uri="{FF2B5EF4-FFF2-40B4-BE49-F238E27FC236}">
                  <a16:creationId xmlns:a16="http://schemas.microsoft.com/office/drawing/2014/main" id="{9BEB6EDF-72CA-B50F-FD10-0FF053F9F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/>
            <a:stretch>
              <a:fillRect/>
            </a:stretch>
          </p:blipFill>
          <p:spPr>
            <a:xfrm>
              <a:off x="891747" y="7284350"/>
              <a:ext cx="647538" cy="410634"/>
            </a:xfrm>
            <a:prstGeom prst="rect">
              <a:avLst/>
            </a:prstGeom>
            <a:effectLst>
              <a:glow rad="38100">
                <a:schemeClr val="bg1"/>
              </a:glow>
            </a:effectLst>
          </p:spPr>
        </p:pic>
        <p:pic>
          <p:nvPicPr>
            <p:cNvPr id="298" name="Picture 297" descr="Download Allstate Logo in SVG Vector or PNG File Format - Logo.wine">
              <a:extLst>
                <a:ext uri="{FF2B5EF4-FFF2-40B4-BE49-F238E27FC236}">
                  <a16:creationId xmlns:a16="http://schemas.microsoft.com/office/drawing/2014/main" id="{2D655CD6-C677-DDD9-BA93-015B9C5DC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1"/>
            <a:stretch>
              <a:fillRect/>
            </a:stretch>
          </p:blipFill>
          <p:spPr>
            <a:xfrm>
              <a:off x="348299" y="6852743"/>
              <a:ext cx="837605" cy="558403"/>
            </a:xfrm>
            <a:prstGeom prst="rect">
              <a:avLst/>
            </a:prstGeom>
            <a:effectLst>
              <a:glow rad="38100">
                <a:schemeClr val="bg1"/>
              </a:glow>
            </a:effectLst>
          </p:spPr>
        </p:pic>
        <p:pic>
          <p:nvPicPr>
            <p:cNvPr id="299" name="Picture 298" descr="Hospitality and Event Staffing - VIP Staffing">
              <a:extLst>
                <a:ext uri="{FF2B5EF4-FFF2-40B4-BE49-F238E27FC236}">
                  <a16:creationId xmlns:a16="http://schemas.microsoft.com/office/drawing/2014/main" id="{175756D8-9F52-32B7-F153-4684EEC5C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/>
            <a:stretch>
              <a:fillRect/>
            </a:stretch>
          </p:blipFill>
          <p:spPr>
            <a:xfrm>
              <a:off x="1085693" y="7012752"/>
              <a:ext cx="413563" cy="278685"/>
            </a:xfrm>
            <a:prstGeom prst="rect">
              <a:avLst/>
            </a:prstGeom>
            <a:effectLst>
              <a:glow rad="38100">
                <a:schemeClr val="bg1"/>
              </a:glow>
            </a:effectLst>
          </p:spPr>
        </p:pic>
        <p:pic>
          <p:nvPicPr>
            <p:cNvPr id="301" name="Picture 300" descr="Patient Portal Intelichart | Gonzaba Medical Group">
              <a:extLst>
                <a:ext uri="{FF2B5EF4-FFF2-40B4-BE49-F238E27FC236}">
                  <a16:creationId xmlns:a16="http://schemas.microsoft.com/office/drawing/2014/main" id="{61B0B6B7-E2E0-EF98-8C61-46506E0A2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3"/>
            <a:stretch>
              <a:fillRect/>
            </a:stretch>
          </p:blipFill>
          <p:spPr>
            <a:xfrm>
              <a:off x="433384" y="6820096"/>
              <a:ext cx="613892" cy="219126"/>
            </a:xfrm>
            <a:prstGeom prst="rect">
              <a:avLst/>
            </a:prstGeom>
            <a:effectLst>
              <a:glow rad="38100">
                <a:schemeClr val="bg1"/>
              </a:glow>
            </a:effectLst>
          </p:spPr>
        </p:pic>
        <p:pic>
          <p:nvPicPr>
            <p:cNvPr id="302" name="Picture 301" descr="La hacienda Products – Creates Organic Masa Tamales, Organic Blue Corn  Tortillas, Chorizo, and meat products.">
              <a:extLst>
                <a:ext uri="{FF2B5EF4-FFF2-40B4-BE49-F238E27FC236}">
                  <a16:creationId xmlns:a16="http://schemas.microsoft.com/office/drawing/2014/main" id="{1F922A0B-AB55-9985-F4F1-E1F7F93A7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/>
            <a:stretch>
              <a:fillRect/>
            </a:stretch>
          </p:blipFill>
          <p:spPr>
            <a:xfrm>
              <a:off x="1050453" y="6774749"/>
              <a:ext cx="543273" cy="212314"/>
            </a:xfrm>
            <a:prstGeom prst="rect">
              <a:avLst/>
            </a:prstGeom>
            <a:effectLst>
              <a:glow rad="38100">
                <a:schemeClr val="bg1"/>
              </a:glow>
            </a:effectLst>
          </p:spPr>
        </p:pic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1E2E3E15-2E1C-EA26-6E82-0FF95D4CC37F}"/>
              </a:ext>
            </a:extLst>
          </p:cNvPr>
          <p:cNvGrpSpPr/>
          <p:nvPr/>
        </p:nvGrpSpPr>
        <p:grpSpPr>
          <a:xfrm>
            <a:off x="6238184" y="4751927"/>
            <a:ext cx="1264330" cy="1250473"/>
            <a:chOff x="6238184" y="4751927"/>
            <a:chExt cx="1264330" cy="1250473"/>
          </a:xfrm>
        </p:grpSpPr>
        <p:sp>
          <p:nvSpPr>
            <p:cNvPr id="305" name="Speech Bubble: Rectangle 304">
              <a:extLst>
                <a:ext uri="{FF2B5EF4-FFF2-40B4-BE49-F238E27FC236}">
                  <a16:creationId xmlns:a16="http://schemas.microsoft.com/office/drawing/2014/main" id="{9840956F-81B5-72C3-E74B-864FCD4C80E7}"/>
                </a:ext>
              </a:extLst>
            </p:cNvPr>
            <p:cNvSpPr/>
            <p:nvPr/>
          </p:nvSpPr>
          <p:spPr>
            <a:xfrm>
              <a:off x="6238184" y="4751927"/>
              <a:ext cx="1264330" cy="1250473"/>
            </a:xfrm>
            <a:prstGeom prst="wedgeRectCallout">
              <a:avLst>
                <a:gd name="adj1" fmla="val -6999"/>
                <a:gd name="adj2" fmla="val -74310"/>
              </a:avLst>
            </a:prstGeom>
            <a:solidFill>
              <a:schemeClr val="bg1">
                <a:alpha val="66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1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38" name="Group 337">
              <a:extLst>
                <a:ext uri="{FF2B5EF4-FFF2-40B4-BE49-F238E27FC236}">
                  <a16:creationId xmlns:a16="http://schemas.microsoft.com/office/drawing/2014/main" id="{56FC7056-E6C9-0CDF-6437-7D85406B14B8}"/>
                </a:ext>
              </a:extLst>
            </p:cNvPr>
            <p:cNvGrpSpPr/>
            <p:nvPr/>
          </p:nvGrpSpPr>
          <p:grpSpPr>
            <a:xfrm>
              <a:off x="6244512" y="4793032"/>
              <a:ext cx="1231624" cy="1168629"/>
              <a:chOff x="6244512" y="4793032"/>
              <a:chExt cx="1231624" cy="1168629"/>
            </a:xfrm>
          </p:grpSpPr>
          <p:pic>
            <p:nvPicPr>
              <p:cNvPr id="314" name="Picture 313" descr="File:Macy's Logo 2019.png - Wikimedia Commons">
                <a:extLst>
                  <a:ext uri="{FF2B5EF4-FFF2-40B4-BE49-F238E27FC236}">
                    <a16:creationId xmlns:a16="http://schemas.microsoft.com/office/drawing/2014/main" id="{ABE2F90C-6016-CB34-1D65-5CA4DE9F36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6270432" y="4793032"/>
                <a:ext cx="719579" cy="206879"/>
              </a:xfrm>
              <a:prstGeom prst="rect">
                <a:avLst/>
              </a:prstGeom>
              <a:effectLst>
                <a:glow rad="50800">
                  <a:schemeClr val="bg1"/>
                </a:glow>
              </a:effectLst>
            </p:spPr>
          </p:pic>
          <p:pic>
            <p:nvPicPr>
              <p:cNvPr id="316" name="Picture 315" descr="File:Dillard's Logo.svg - Wikimedia Commons">
                <a:extLst>
                  <a:ext uri="{FF2B5EF4-FFF2-40B4-BE49-F238E27FC236}">
                    <a16:creationId xmlns:a16="http://schemas.microsoft.com/office/drawing/2014/main" id="{9C1F4046-3A1D-88B1-51A4-2D6676D790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6"/>
              <a:srcRect b="33633"/>
              <a:stretch>
                <a:fillRect/>
              </a:stretch>
            </p:blipFill>
            <p:spPr>
              <a:xfrm>
                <a:off x="6705303" y="5008356"/>
                <a:ext cx="770833" cy="202633"/>
              </a:xfrm>
              <a:prstGeom prst="rect">
                <a:avLst/>
              </a:prstGeom>
              <a:effectLst>
                <a:glow rad="50800">
                  <a:schemeClr val="bg1"/>
                </a:glow>
              </a:effectLst>
            </p:spPr>
          </p:pic>
          <p:pic>
            <p:nvPicPr>
              <p:cNvPr id="318" name="Picture 317" descr="File:H&amp;M-Logo.svg - Wikimedia Commons">
                <a:extLst>
                  <a:ext uri="{FF2B5EF4-FFF2-40B4-BE49-F238E27FC236}">
                    <a16:creationId xmlns:a16="http://schemas.microsoft.com/office/drawing/2014/main" id="{AA234287-9ECA-FD6A-2EFB-15EC40FAEA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7072281" y="4827421"/>
                <a:ext cx="244725" cy="161493"/>
              </a:xfrm>
              <a:prstGeom prst="rect">
                <a:avLst/>
              </a:prstGeom>
              <a:effectLst>
                <a:glow rad="50800">
                  <a:schemeClr val="bg1"/>
                </a:glow>
              </a:effectLst>
            </p:spPr>
          </p:pic>
          <p:pic>
            <p:nvPicPr>
              <p:cNvPr id="323" name="Picture 322">
                <a:extLst>
                  <a:ext uri="{FF2B5EF4-FFF2-40B4-BE49-F238E27FC236}">
                    <a16:creationId xmlns:a16="http://schemas.microsoft.com/office/drawing/2014/main" id="{9CBADE54-A3E2-6546-2F12-568094BFF2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6285157" y="5007646"/>
                <a:ext cx="453950" cy="191113"/>
              </a:xfrm>
              <a:prstGeom prst="rect">
                <a:avLst/>
              </a:prstGeom>
              <a:effectLst>
                <a:glow rad="38100">
                  <a:schemeClr val="bg1"/>
                </a:glow>
              </a:effectLst>
            </p:spPr>
          </p:pic>
          <p:pic>
            <p:nvPicPr>
              <p:cNvPr id="324" name="Picture 323" descr="JCPenney Logo and symbol, meaning, history, PNG, brand">
                <a:extLst>
                  <a:ext uri="{FF2B5EF4-FFF2-40B4-BE49-F238E27FC236}">
                    <a16:creationId xmlns:a16="http://schemas.microsoft.com/office/drawing/2014/main" id="{1B17782B-4D66-1F3A-C3FE-CAC3F351B3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6244512" y="5092971"/>
                <a:ext cx="855428" cy="481178"/>
              </a:xfrm>
              <a:prstGeom prst="rect">
                <a:avLst/>
              </a:prstGeom>
              <a:effectLst>
                <a:glow rad="38100">
                  <a:schemeClr val="bg1"/>
                </a:glow>
              </a:effectLst>
            </p:spPr>
          </p:pic>
          <p:pic>
            <p:nvPicPr>
              <p:cNvPr id="328" name="Picture 327">
                <a:extLst>
                  <a:ext uri="{FF2B5EF4-FFF2-40B4-BE49-F238E27FC236}">
                    <a16:creationId xmlns:a16="http://schemas.microsoft.com/office/drawing/2014/main" id="{3D7FA164-2C43-0779-2FAD-102ACE2224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7121356" y="5213866"/>
                <a:ext cx="289937" cy="356188"/>
              </a:xfrm>
              <a:prstGeom prst="rect">
                <a:avLst/>
              </a:prstGeom>
              <a:effectLst>
                <a:glow rad="50800">
                  <a:schemeClr val="bg1"/>
                </a:glow>
              </a:effectLst>
            </p:spPr>
          </p:pic>
          <p:pic>
            <p:nvPicPr>
              <p:cNvPr id="333" name="Picture 332">
                <a:extLst>
                  <a:ext uri="{FF2B5EF4-FFF2-40B4-BE49-F238E27FC236}">
                    <a16:creationId xmlns:a16="http://schemas.microsoft.com/office/drawing/2014/main" id="{FF6EC6A7-EFDC-05A3-A18B-8E9ABCDF43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272353" y="5638547"/>
                <a:ext cx="384660" cy="323114"/>
              </a:xfrm>
              <a:prstGeom prst="rect">
                <a:avLst/>
              </a:prstGeom>
              <a:effectLst>
                <a:glow rad="50800">
                  <a:schemeClr val="bg1"/>
                </a:glow>
              </a:effectLst>
            </p:spPr>
          </p:pic>
          <p:pic>
            <p:nvPicPr>
              <p:cNvPr id="335" name="Picture 334" descr="sephora-logo Download png">
                <a:extLst>
                  <a:ext uri="{FF2B5EF4-FFF2-40B4-BE49-F238E27FC236}">
                    <a16:creationId xmlns:a16="http://schemas.microsoft.com/office/drawing/2014/main" id="{F245210E-F295-B866-DC88-AD0505EF32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2"/>
              <a:srcRect t="41622" b="41710"/>
              <a:stretch>
                <a:fillRect/>
              </a:stretch>
            </p:blipFill>
            <p:spPr>
              <a:xfrm>
                <a:off x="6739945" y="5845631"/>
                <a:ext cx="666563" cy="111103"/>
              </a:xfrm>
              <a:prstGeom prst="rect">
                <a:avLst/>
              </a:prstGeom>
              <a:effectLst>
                <a:glow rad="50800">
                  <a:schemeClr val="bg1"/>
                </a:glow>
              </a:effectLst>
            </p:spPr>
          </p:pic>
          <p:pic>
            <p:nvPicPr>
              <p:cNvPr id="336" name="Picture 335" descr="File:LIDS logo Primary CMYK.png - Wikimedia Commons">
                <a:extLst>
                  <a:ext uri="{FF2B5EF4-FFF2-40B4-BE49-F238E27FC236}">
                    <a16:creationId xmlns:a16="http://schemas.microsoft.com/office/drawing/2014/main" id="{B01A9283-2988-DE84-C4D3-A073875A8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6811956" y="5622688"/>
                <a:ext cx="443643" cy="162187"/>
              </a:xfrm>
              <a:prstGeom prst="rect">
                <a:avLst/>
              </a:prstGeom>
              <a:effectLst>
                <a:glow rad="50800">
                  <a:schemeClr val="bg1"/>
                </a:glow>
              </a:effectLst>
            </p:spPr>
          </p:pic>
          <p:pic>
            <p:nvPicPr>
              <p:cNvPr id="337" name="Picture 336" descr="Pandora Logo and symbol, meaning, history, PNG, brand">
                <a:extLst>
                  <a:ext uri="{FF2B5EF4-FFF2-40B4-BE49-F238E27FC236}">
                    <a16:creationId xmlns:a16="http://schemas.microsoft.com/office/drawing/2014/main" id="{2CD8F519-51B4-83B3-E1A3-D1C2A2B36B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6291499" y="5292942"/>
                <a:ext cx="717531" cy="403611"/>
              </a:xfrm>
              <a:prstGeom prst="rect">
                <a:avLst/>
              </a:prstGeom>
              <a:effectLst>
                <a:glow rad="50800">
                  <a:schemeClr val="bg1"/>
                </a:glow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1814476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joe kboudi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2503" y="89698"/>
            <a:ext cx="1379997" cy="86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47C7D07-52FA-CF99-1152-5856A97D4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9" b="7349"/>
          <a:stretch/>
        </p:blipFill>
        <p:spPr>
          <a:xfrm>
            <a:off x="123825" y="1085668"/>
            <a:ext cx="7524750" cy="4275761"/>
          </a:xfrm>
          <a:prstGeom prst="rect">
            <a:avLst/>
          </a:prstGeom>
          <a:effectLst>
            <a:outerShdw blurRad="63500" algn="ctr" rotWithShape="0">
              <a:prstClr val="black">
                <a:alpha val="33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65638B8-6D77-7116-21E1-8C401A7CF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5" b="7335"/>
          <a:stretch/>
        </p:blipFill>
        <p:spPr>
          <a:xfrm>
            <a:off x="123825" y="5446939"/>
            <a:ext cx="7524750" cy="4277137"/>
          </a:xfrm>
          <a:prstGeom prst="rect">
            <a:avLst/>
          </a:prstGeom>
          <a:effectLst>
            <a:outerShdw blurRad="63500" algn="ctr" rotWithShape="0">
              <a:prstClr val="black">
                <a:alpha val="33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D9A27DA-5EA4-120E-E4D8-04835593996A}"/>
              </a:ext>
            </a:extLst>
          </p:cNvPr>
          <p:cNvSpPr/>
          <p:nvPr/>
        </p:nvSpPr>
        <p:spPr>
          <a:xfrm>
            <a:off x="323850" y="213150"/>
            <a:ext cx="72771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030"/>
            <a:r>
              <a:rPr lang="en-US" sz="2000" b="1" dirty="0">
                <a:solidFill>
                  <a:srgbClr val="1D184D"/>
                </a:solidFill>
                <a:latin typeface="Times New Roman" panose="02020603050405020304" pitchFamily="18" charset="0"/>
              </a:rPr>
              <a:t>CASTLE CREEK VILLAGE</a:t>
            </a:r>
            <a:endParaRPr lang="en-US" sz="2000" dirty="0">
              <a:solidFill>
                <a:srgbClr val="1D184D"/>
              </a:solidFill>
              <a:latin typeface="Times New Roman" panose="02020603050405020304" pitchFamily="18" charset="0"/>
            </a:endParaRPr>
          </a:p>
          <a:p>
            <a:pPr marR="38820"/>
            <a:r>
              <a:rPr lang="en-US" sz="1400" dirty="0">
                <a:solidFill>
                  <a:srgbClr val="1D184D"/>
                </a:solidFill>
                <a:latin typeface="Times New Roman" panose="02020603050405020304" pitchFamily="18" charset="0"/>
              </a:rPr>
              <a:t>6401-6487 BLANCO RD | SAN ANTONIO | TEXAS | 78216</a:t>
            </a:r>
            <a:endParaRPr lang="en-US" sz="1400" dirty="0">
              <a:solidFill>
                <a:srgbClr val="1D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555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icture 202" descr="Image result for joe kboudi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2503" y="89698"/>
            <a:ext cx="1379997" cy="86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0" name="object 44"/>
          <p:cNvSpPr txBox="1"/>
          <p:nvPr/>
        </p:nvSpPr>
        <p:spPr>
          <a:xfrm>
            <a:off x="1597819" y="2176361"/>
            <a:ext cx="4243630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610"/>
              </a:lnSpc>
            </a:pPr>
            <a:r>
              <a:rPr lang="en-US" sz="2200" b="1" spc="-40" dirty="0">
                <a:latin typeface="Arial"/>
                <a:cs typeface="Arial"/>
              </a:rPr>
              <a:t>SITE PLAN</a:t>
            </a:r>
            <a:endParaRPr lang="en-US" sz="2200" dirty="0">
              <a:latin typeface="Arial"/>
              <a:cs typeface="Arial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F54F66A-E9FD-752E-6781-2C67EA257CDC}"/>
              </a:ext>
            </a:extLst>
          </p:cNvPr>
          <p:cNvGrpSpPr/>
          <p:nvPr/>
        </p:nvGrpSpPr>
        <p:grpSpPr>
          <a:xfrm>
            <a:off x="828675" y="8160356"/>
            <a:ext cx="5943600" cy="971550"/>
            <a:chOff x="914400" y="8750300"/>
            <a:chExt cx="5943600" cy="971550"/>
          </a:xfrm>
          <a:solidFill>
            <a:schemeClr val="bg2">
              <a:lumMod val="75000"/>
            </a:schemeClr>
          </a:solidFill>
        </p:grpSpPr>
        <p:sp>
          <p:nvSpPr>
            <p:cNvPr id="29" name="object 185">
              <a:extLst>
                <a:ext uri="{FF2B5EF4-FFF2-40B4-BE49-F238E27FC236}">
                  <a16:creationId xmlns:a16="http://schemas.microsoft.com/office/drawing/2014/main" id="{746BC287-90CB-8BD9-422C-FADAF64C7891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86">
              <a:extLst>
                <a:ext uri="{FF2B5EF4-FFF2-40B4-BE49-F238E27FC236}">
                  <a16:creationId xmlns:a16="http://schemas.microsoft.com/office/drawing/2014/main" id="{8E015F2D-F701-50C2-1C63-437E63C42481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  <a:ln w="19050">
              <a:solidFill>
                <a:srgbClr val="1D184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187">
              <a:extLst>
                <a:ext uri="{FF2B5EF4-FFF2-40B4-BE49-F238E27FC236}">
                  <a16:creationId xmlns:a16="http://schemas.microsoft.com/office/drawing/2014/main" id="{18D5324C-9F67-3840-F242-A79DF1FAA165}"/>
                </a:ext>
              </a:extLst>
            </p:cNvPr>
            <p:cNvSpPr txBox="1"/>
            <p:nvPr/>
          </p:nvSpPr>
          <p:spPr>
            <a:xfrm>
              <a:off x="1075148" y="8816644"/>
              <a:ext cx="1705826" cy="589905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44450">
                <a:lnSpc>
                  <a:spcPts val="910"/>
                </a:lnSpc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For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More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ont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spc="-20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: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, Omri Russo</a:t>
              </a:r>
              <a:endParaRPr sz="900" dirty="0">
                <a:latin typeface="Arial"/>
                <a:cs typeface="Arial"/>
              </a:endParaRPr>
            </a:p>
            <a:p>
              <a:pPr marL="12700">
                <a:lnSpc>
                  <a:spcPts val="885"/>
                </a:lnSpc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Rea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state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.</a:t>
              </a:r>
              <a:endParaRPr sz="900" dirty="0">
                <a:latin typeface="Arial"/>
                <a:cs typeface="Arial"/>
              </a:endParaRPr>
            </a:p>
            <a:p>
              <a:pPr marL="12700" marR="127000">
                <a:lnSpc>
                  <a:spcPts val="910"/>
                </a:lnSpc>
                <a:spcBef>
                  <a:spcPts val="55"/>
                </a:spcBef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730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0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nco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d,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 S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onio,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exa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7821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288" name="object 188">
              <a:extLst>
                <a:ext uri="{FF2B5EF4-FFF2-40B4-BE49-F238E27FC236}">
                  <a16:creationId xmlns:a16="http://schemas.microsoft.com/office/drawing/2014/main" id="{E75C3F0D-BF56-0546-207A-237BAC71A9B0}"/>
                </a:ext>
              </a:extLst>
            </p:cNvPr>
            <p:cNvSpPr txBox="1"/>
            <p:nvPr/>
          </p:nvSpPr>
          <p:spPr>
            <a:xfrm>
              <a:off x="5494435" y="8819581"/>
              <a:ext cx="1202817" cy="602729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22860" algn="r">
                <a:lnSpc>
                  <a:spcPts val="940"/>
                </a:lnSpc>
              </a:pP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EL: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-1002</a:t>
              </a:r>
              <a:endParaRPr sz="900" dirty="0">
                <a:latin typeface="Arial"/>
                <a:cs typeface="Arial"/>
              </a:endParaRPr>
            </a:p>
            <a:p>
              <a:pPr marL="12700" algn="r">
                <a:lnSpc>
                  <a:spcPts val="925"/>
                </a:lnSpc>
              </a:pP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X: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-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3405</a:t>
              </a:r>
              <a:endParaRPr sz="900" dirty="0"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w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w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w.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ud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i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m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bo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@a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l.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m</a:t>
              </a:r>
              <a:endParaRPr lang="en-US" sz="900" b="1" dirty="0">
                <a:solidFill>
                  <a:srgbClr val="FFFFFF"/>
                </a:solidFill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omri@kboudi.com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291" name="object 189">
              <a:extLst>
                <a:ext uri="{FF2B5EF4-FFF2-40B4-BE49-F238E27FC236}">
                  <a16:creationId xmlns:a16="http://schemas.microsoft.com/office/drawing/2014/main" id="{7E9DA1F0-8940-7731-0EDB-0C20A1A22DCA}"/>
                </a:ext>
              </a:extLst>
            </p:cNvPr>
            <p:cNvSpPr txBox="1"/>
            <p:nvPr/>
          </p:nvSpPr>
          <p:spPr>
            <a:xfrm>
              <a:off x="1062024" y="9465252"/>
              <a:ext cx="5598160" cy="215900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ts val="800"/>
                </a:lnSpc>
              </a:pP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h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2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sec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m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25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l</a:t>
              </a:r>
              <a:r>
                <a:rPr sz="700" spc="-5" dirty="0">
                  <a:latin typeface="Times New Roman"/>
                  <a:cs typeface="Times New Roman"/>
                </a:rPr>
                <a:t>e,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no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esenta</a:t>
              </a:r>
              <a:r>
                <a:rPr sz="700" spc="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wa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x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essed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35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ed,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acc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y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spc="5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sq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ota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app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x</a:t>
              </a:r>
              <a:r>
                <a:rPr sz="70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ate.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Bu</a:t>
              </a:r>
              <a:r>
                <a:rPr sz="700" spc="-20" dirty="0">
                  <a:latin typeface="Times New Roman"/>
                  <a:cs typeface="Times New Roman"/>
                </a:rPr>
                <a:t>y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ust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ve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y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all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sk</a:t>
              </a:r>
              <a:r>
                <a:rPr sz="700" spc="5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ny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ac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es.</a:t>
              </a:r>
              <a:endParaRPr sz="700" dirty="0">
                <a:latin typeface="Times New Roman"/>
                <a:cs typeface="Times New Roman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02372068-7028-8B58-5137-7E9F1B0136B8}"/>
              </a:ext>
            </a:extLst>
          </p:cNvPr>
          <p:cNvGrpSpPr/>
          <p:nvPr/>
        </p:nvGrpSpPr>
        <p:grpSpPr>
          <a:xfrm>
            <a:off x="0" y="2764340"/>
            <a:ext cx="7600950" cy="3661490"/>
            <a:chOff x="0" y="2741118"/>
            <a:chExt cx="7536954" cy="3661490"/>
          </a:xfrm>
        </p:grpSpPr>
        <p:pic>
          <p:nvPicPr>
            <p:cNvPr id="293" name="Picture 292">
              <a:extLst>
                <a:ext uri="{FF2B5EF4-FFF2-40B4-BE49-F238E27FC236}">
                  <a16:creationId xmlns:a16="http://schemas.microsoft.com/office/drawing/2014/main" id="{0A731E10-99D7-08E6-D951-40B39EB34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09"/>
            <a:stretch>
              <a:fillRect/>
            </a:stretch>
          </p:blipFill>
          <p:spPr>
            <a:xfrm rot="5400000">
              <a:off x="1972658" y="838312"/>
              <a:ext cx="3591638" cy="7536954"/>
            </a:xfrm>
            <a:prstGeom prst="rect">
              <a:avLst/>
            </a:prstGeom>
          </p:spPr>
        </p:pic>
        <p:sp>
          <p:nvSpPr>
            <p:cNvPr id="289" name="object 43"/>
            <p:cNvSpPr/>
            <p:nvPr/>
          </p:nvSpPr>
          <p:spPr>
            <a:xfrm rot="16200000">
              <a:off x="-407079" y="3195766"/>
              <a:ext cx="1230027" cy="320731"/>
            </a:xfrm>
            <a:custGeom>
              <a:avLst/>
              <a:gdLst/>
              <a:ahLst/>
              <a:cxnLst/>
              <a:rect l="l" t="t" r="r" b="b"/>
              <a:pathLst>
                <a:path w="5943600" h="676910">
                  <a:moveTo>
                    <a:pt x="0" y="676795"/>
                  </a:moveTo>
                  <a:lnTo>
                    <a:pt x="5943600" y="676795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676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6" name="Rectangle 295">
            <a:extLst>
              <a:ext uri="{FF2B5EF4-FFF2-40B4-BE49-F238E27FC236}">
                <a16:creationId xmlns:a16="http://schemas.microsoft.com/office/drawing/2014/main" id="{4D9B161E-A56E-B693-96F2-E2BC644ADFB8}"/>
              </a:ext>
            </a:extLst>
          </p:cNvPr>
          <p:cNvSpPr/>
          <p:nvPr/>
        </p:nvSpPr>
        <p:spPr>
          <a:xfrm>
            <a:off x="1597606" y="3543649"/>
            <a:ext cx="323455" cy="73025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CB5BAF67-C018-10C7-14DE-569B35EEEEDA}"/>
              </a:ext>
            </a:extLst>
          </p:cNvPr>
          <p:cNvSpPr txBox="1"/>
          <p:nvPr/>
        </p:nvSpPr>
        <p:spPr>
          <a:xfrm rot="5400000">
            <a:off x="1330033" y="3754885"/>
            <a:ext cx="843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1,470  SF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D5F42A34-C647-5E4D-46C5-EF6F4A0DAC41}"/>
              </a:ext>
            </a:extLst>
          </p:cNvPr>
          <p:cNvSpPr txBox="1"/>
          <p:nvPr/>
        </p:nvSpPr>
        <p:spPr>
          <a:xfrm>
            <a:off x="3167655" y="6425830"/>
            <a:ext cx="1103957" cy="307777"/>
          </a:xfrm>
          <a:prstGeom prst="rect">
            <a:avLst/>
          </a:prstGeom>
          <a:noFill/>
          <a:effectLst>
            <a:glow rad="76200">
              <a:schemeClr val="bg1"/>
            </a:glow>
            <a:outerShdw dist="2540000" dir="13800000" sx="1000" sy="1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="1" dirty="0">
                <a:ln w="0">
                  <a:solidFill>
                    <a:schemeClr val="bg1">
                      <a:alpha val="30000"/>
                    </a:schemeClr>
                  </a:solidFill>
                </a:ln>
                <a:effectLst>
                  <a:glow rad="50800">
                    <a:schemeClr val="bg1"/>
                  </a:glow>
                  <a:outerShdw blurRad="50800" dist="63500" dir="2700000" algn="tl" rotWithShape="0">
                    <a:schemeClr val="bg1"/>
                  </a:outerShdw>
                </a:effectLst>
              </a:rPr>
              <a:t>Blanco Road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5931AD-CAC1-A911-F5CC-6849892C69A7}"/>
              </a:ext>
            </a:extLst>
          </p:cNvPr>
          <p:cNvSpPr/>
          <p:nvPr/>
        </p:nvSpPr>
        <p:spPr>
          <a:xfrm>
            <a:off x="323850" y="213150"/>
            <a:ext cx="72771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030"/>
            <a:r>
              <a:rPr lang="en-US" sz="2000" b="1" dirty="0">
                <a:solidFill>
                  <a:srgbClr val="1D184D"/>
                </a:solidFill>
                <a:latin typeface="Times New Roman" panose="02020603050405020304" pitchFamily="18" charset="0"/>
              </a:rPr>
              <a:t>CASTLE CREEK VILLAGE</a:t>
            </a:r>
            <a:endParaRPr lang="en-US" sz="2000" dirty="0">
              <a:solidFill>
                <a:srgbClr val="1D184D"/>
              </a:solidFill>
              <a:latin typeface="Times New Roman" panose="02020603050405020304" pitchFamily="18" charset="0"/>
            </a:endParaRPr>
          </a:p>
          <a:p>
            <a:pPr marR="38820"/>
            <a:r>
              <a:rPr lang="en-US" sz="1400" dirty="0">
                <a:solidFill>
                  <a:srgbClr val="1D184D"/>
                </a:solidFill>
                <a:latin typeface="Times New Roman" panose="02020603050405020304" pitchFamily="18" charset="0"/>
              </a:rPr>
              <a:t>6401-6487 BLANCO RD | SAN ANTONIO | TEXAS | 78216</a:t>
            </a:r>
            <a:endParaRPr lang="en-US" sz="1400" dirty="0">
              <a:solidFill>
                <a:srgbClr val="1D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28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920E1-BA1E-44E2-F943-9C7590FC1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52CB51-4EC7-50C4-B132-227CB8004467}"/>
              </a:ext>
            </a:extLst>
          </p:cNvPr>
          <p:cNvSpPr txBox="1"/>
          <p:nvPr/>
        </p:nvSpPr>
        <p:spPr>
          <a:xfrm>
            <a:off x="982081" y="1115579"/>
            <a:ext cx="5808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Suite 6413 Floor Plan – 1,470 SF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8A289AF-3A94-9BA9-FD55-8BEF046B407D}"/>
              </a:ext>
            </a:extLst>
          </p:cNvPr>
          <p:cNvGrpSpPr/>
          <p:nvPr/>
        </p:nvGrpSpPr>
        <p:grpSpPr>
          <a:xfrm>
            <a:off x="914400" y="8896352"/>
            <a:ext cx="5943600" cy="971550"/>
            <a:chOff x="914400" y="8750300"/>
            <a:chExt cx="5943600" cy="971550"/>
          </a:xfrm>
          <a:solidFill>
            <a:schemeClr val="bg2">
              <a:lumMod val="75000"/>
            </a:schemeClr>
          </a:solidFill>
        </p:grpSpPr>
        <p:sp>
          <p:nvSpPr>
            <p:cNvPr id="10" name="object 185">
              <a:extLst>
                <a:ext uri="{FF2B5EF4-FFF2-40B4-BE49-F238E27FC236}">
                  <a16:creationId xmlns:a16="http://schemas.microsoft.com/office/drawing/2014/main" id="{0AAF59D4-8A1E-7DD7-0348-95427D8A0110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86">
              <a:extLst>
                <a:ext uri="{FF2B5EF4-FFF2-40B4-BE49-F238E27FC236}">
                  <a16:creationId xmlns:a16="http://schemas.microsoft.com/office/drawing/2014/main" id="{83EB37A1-3427-AE94-CA13-74D844919F0F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  <a:ln w="19050">
              <a:solidFill>
                <a:srgbClr val="1D184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87">
              <a:extLst>
                <a:ext uri="{FF2B5EF4-FFF2-40B4-BE49-F238E27FC236}">
                  <a16:creationId xmlns:a16="http://schemas.microsoft.com/office/drawing/2014/main" id="{9B6A3313-6350-B841-813E-739B83E2AE68}"/>
                </a:ext>
              </a:extLst>
            </p:cNvPr>
            <p:cNvSpPr txBox="1"/>
            <p:nvPr/>
          </p:nvSpPr>
          <p:spPr>
            <a:xfrm>
              <a:off x="1075148" y="8816644"/>
              <a:ext cx="1705826" cy="589905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44450">
                <a:lnSpc>
                  <a:spcPts val="910"/>
                </a:lnSpc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For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More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ont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spc="-20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: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, Omri Russo</a:t>
              </a:r>
              <a:endParaRPr sz="900" dirty="0">
                <a:latin typeface="Arial"/>
                <a:cs typeface="Arial"/>
              </a:endParaRPr>
            </a:p>
            <a:p>
              <a:pPr marL="12700">
                <a:lnSpc>
                  <a:spcPts val="885"/>
                </a:lnSpc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Rea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state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.</a:t>
              </a:r>
              <a:endParaRPr sz="900" dirty="0">
                <a:latin typeface="Arial"/>
                <a:cs typeface="Arial"/>
              </a:endParaRPr>
            </a:p>
            <a:p>
              <a:pPr marL="12700" marR="127000">
                <a:lnSpc>
                  <a:spcPts val="910"/>
                </a:lnSpc>
                <a:spcBef>
                  <a:spcPts val="55"/>
                </a:spcBef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730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0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nco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d,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 S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onio,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exa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7821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13" name="object 188">
              <a:extLst>
                <a:ext uri="{FF2B5EF4-FFF2-40B4-BE49-F238E27FC236}">
                  <a16:creationId xmlns:a16="http://schemas.microsoft.com/office/drawing/2014/main" id="{99F23ACE-14EB-F521-C283-44866B669BD1}"/>
                </a:ext>
              </a:extLst>
            </p:cNvPr>
            <p:cNvSpPr txBox="1"/>
            <p:nvPr/>
          </p:nvSpPr>
          <p:spPr>
            <a:xfrm>
              <a:off x="5494435" y="8819581"/>
              <a:ext cx="1202817" cy="602729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22860" algn="r">
                <a:lnSpc>
                  <a:spcPts val="940"/>
                </a:lnSpc>
              </a:pP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EL: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-1002</a:t>
              </a:r>
              <a:endParaRPr sz="900" dirty="0">
                <a:latin typeface="Arial"/>
                <a:cs typeface="Arial"/>
              </a:endParaRPr>
            </a:p>
            <a:p>
              <a:pPr marL="12700" algn="r">
                <a:lnSpc>
                  <a:spcPts val="925"/>
                </a:lnSpc>
              </a:pP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X: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-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3405</a:t>
              </a:r>
              <a:endParaRPr sz="900" dirty="0"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w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w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w.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ud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i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2"/>
                </a:rPr>
                <a:t>m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bo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@a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l.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m</a:t>
              </a:r>
              <a:endParaRPr lang="en-US" sz="900" b="1" dirty="0">
                <a:solidFill>
                  <a:srgbClr val="FFFFFF"/>
                </a:solidFill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omri@kboudi.com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14" name="object 189">
              <a:extLst>
                <a:ext uri="{FF2B5EF4-FFF2-40B4-BE49-F238E27FC236}">
                  <a16:creationId xmlns:a16="http://schemas.microsoft.com/office/drawing/2014/main" id="{A0F3BA55-00A5-7382-28C6-0F3520EE7BFD}"/>
                </a:ext>
              </a:extLst>
            </p:cNvPr>
            <p:cNvSpPr txBox="1"/>
            <p:nvPr/>
          </p:nvSpPr>
          <p:spPr>
            <a:xfrm>
              <a:off x="1062024" y="9465252"/>
              <a:ext cx="5598160" cy="215900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ts val="800"/>
                </a:lnSpc>
              </a:pP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h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2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sec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m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25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l</a:t>
              </a:r>
              <a:r>
                <a:rPr sz="700" spc="-5" dirty="0">
                  <a:latin typeface="Times New Roman"/>
                  <a:cs typeface="Times New Roman"/>
                </a:rPr>
                <a:t>e,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no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esenta</a:t>
              </a:r>
              <a:r>
                <a:rPr sz="700" spc="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wa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x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essed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35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ed,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acc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y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spc="5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sq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ota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app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x</a:t>
              </a:r>
              <a:r>
                <a:rPr sz="70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ate.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Bu</a:t>
              </a:r>
              <a:r>
                <a:rPr sz="700" spc="-20" dirty="0">
                  <a:latin typeface="Times New Roman"/>
                  <a:cs typeface="Times New Roman"/>
                </a:rPr>
                <a:t>y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ust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ve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y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all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sk</a:t>
              </a:r>
              <a:r>
                <a:rPr sz="700" spc="5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ny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ac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es.</a:t>
              </a:r>
              <a:endParaRPr sz="700">
                <a:latin typeface="Times New Roman"/>
                <a:cs typeface="Times New Roman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91A4AF2-0307-40EB-C331-6F47F314CE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" y="1898153"/>
            <a:ext cx="7648575" cy="5914090"/>
          </a:xfrm>
          <a:prstGeom prst="rect">
            <a:avLst/>
          </a:prstGeom>
        </p:spPr>
      </p:pic>
      <p:pic>
        <p:nvPicPr>
          <p:cNvPr id="5" name="Picture 4" descr="Image result for joe kboudi">
            <a:extLst>
              <a:ext uri="{FF2B5EF4-FFF2-40B4-BE49-F238E27FC236}">
                <a16:creationId xmlns:a16="http://schemas.microsoft.com/office/drawing/2014/main" id="{E9F29DA7-611D-EC20-B6E3-4DD11478A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2503" y="89698"/>
            <a:ext cx="1379997" cy="86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E8085A8-08D6-6C6E-BA42-265609486FDE}"/>
              </a:ext>
            </a:extLst>
          </p:cNvPr>
          <p:cNvSpPr/>
          <p:nvPr/>
        </p:nvSpPr>
        <p:spPr>
          <a:xfrm>
            <a:off x="323850" y="213150"/>
            <a:ext cx="72771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030"/>
            <a:r>
              <a:rPr lang="en-US" sz="2000" b="1" dirty="0">
                <a:solidFill>
                  <a:srgbClr val="1D184D"/>
                </a:solidFill>
                <a:latin typeface="Times New Roman" panose="02020603050405020304" pitchFamily="18" charset="0"/>
              </a:rPr>
              <a:t>CASTLE CREEK VILLAGE</a:t>
            </a:r>
            <a:endParaRPr lang="en-US" sz="2000" dirty="0">
              <a:solidFill>
                <a:srgbClr val="1D184D"/>
              </a:solidFill>
              <a:latin typeface="Times New Roman" panose="02020603050405020304" pitchFamily="18" charset="0"/>
            </a:endParaRPr>
          </a:p>
          <a:p>
            <a:pPr marR="38820"/>
            <a:r>
              <a:rPr lang="en-US" sz="1400" dirty="0">
                <a:solidFill>
                  <a:srgbClr val="1D184D"/>
                </a:solidFill>
                <a:latin typeface="Times New Roman" panose="02020603050405020304" pitchFamily="18" charset="0"/>
              </a:rPr>
              <a:t>6401-6487 BLANCO RD | SAN ANTONIO | TEXAS | 78216</a:t>
            </a:r>
            <a:endParaRPr lang="en-US" sz="1400" dirty="0">
              <a:solidFill>
                <a:srgbClr val="1D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062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joe kboudi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2503" y="89698"/>
            <a:ext cx="1379997" cy="86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AA4D529-8362-53F4-6208-9D11387E21C7}"/>
              </a:ext>
            </a:extLst>
          </p:cNvPr>
          <p:cNvSpPr/>
          <p:nvPr/>
        </p:nvSpPr>
        <p:spPr>
          <a:xfrm>
            <a:off x="37857" y="1279138"/>
            <a:ext cx="85969" cy="2071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8930B9-8279-03B8-2B73-B8322D3215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16"/>
          <a:stretch>
            <a:fillRect/>
          </a:stretch>
        </p:blipFill>
        <p:spPr>
          <a:xfrm>
            <a:off x="91272" y="1384009"/>
            <a:ext cx="7589856" cy="729038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7EFFF15-CC70-6151-E1AA-D27171DF45EA}"/>
              </a:ext>
            </a:extLst>
          </p:cNvPr>
          <p:cNvGrpSpPr/>
          <p:nvPr/>
        </p:nvGrpSpPr>
        <p:grpSpPr>
          <a:xfrm>
            <a:off x="903969" y="8948946"/>
            <a:ext cx="5943600" cy="971550"/>
            <a:chOff x="914400" y="8750300"/>
            <a:chExt cx="5943600" cy="971550"/>
          </a:xfrm>
          <a:solidFill>
            <a:schemeClr val="bg2">
              <a:lumMod val="75000"/>
            </a:schemeClr>
          </a:solidFill>
        </p:grpSpPr>
        <p:sp>
          <p:nvSpPr>
            <p:cNvPr id="11" name="object 185">
              <a:extLst>
                <a:ext uri="{FF2B5EF4-FFF2-40B4-BE49-F238E27FC236}">
                  <a16:creationId xmlns:a16="http://schemas.microsoft.com/office/drawing/2014/main" id="{C34E191D-03B1-A647-2B85-97203A1DB3B5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86">
              <a:extLst>
                <a:ext uri="{FF2B5EF4-FFF2-40B4-BE49-F238E27FC236}">
                  <a16:creationId xmlns:a16="http://schemas.microsoft.com/office/drawing/2014/main" id="{4322467C-1AB8-919D-2B13-74E15040E2CD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  <a:ln w="19050">
              <a:solidFill>
                <a:srgbClr val="1D184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87">
              <a:extLst>
                <a:ext uri="{FF2B5EF4-FFF2-40B4-BE49-F238E27FC236}">
                  <a16:creationId xmlns:a16="http://schemas.microsoft.com/office/drawing/2014/main" id="{11D29808-1A7D-D3ED-DA6F-D768DC34688F}"/>
                </a:ext>
              </a:extLst>
            </p:cNvPr>
            <p:cNvSpPr txBox="1"/>
            <p:nvPr/>
          </p:nvSpPr>
          <p:spPr>
            <a:xfrm>
              <a:off x="1075148" y="8816644"/>
              <a:ext cx="1705826" cy="589905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44450">
                <a:lnSpc>
                  <a:spcPts val="910"/>
                </a:lnSpc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For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More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ont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spc="-20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: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, Omri Russo</a:t>
              </a:r>
              <a:endParaRPr sz="900" dirty="0">
                <a:latin typeface="Arial"/>
                <a:cs typeface="Arial"/>
              </a:endParaRPr>
            </a:p>
            <a:p>
              <a:pPr marL="12700">
                <a:lnSpc>
                  <a:spcPts val="885"/>
                </a:lnSpc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Rea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state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.</a:t>
              </a:r>
              <a:endParaRPr sz="900" dirty="0">
                <a:latin typeface="Arial"/>
                <a:cs typeface="Arial"/>
              </a:endParaRPr>
            </a:p>
            <a:p>
              <a:pPr marL="12700" marR="127000">
                <a:lnSpc>
                  <a:spcPts val="910"/>
                </a:lnSpc>
                <a:spcBef>
                  <a:spcPts val="55"/>
                </a:spcBef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730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0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nco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d,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 S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onio,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exa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7821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14" name="object 188">
              <a:extLst>
                <a:ext uri="{FF2B5EF4-FFF2-40B4-BE49-F238E27FC236}">
                  <a16:creationId xmlns:a16="http://schemas.microsoft.com/office/drawing/2014/main" id="{4AF49C75-A967-8268-2681-A8242C7DAD5F}"/>
                </a:ext>
              </a:extLst>
            </p:cNvPr>
            <p:cNvSpPr txBox="1"/>
            <p:nvPr/>
          </p:nvSpPr>
          <p:spPr>
            <a:xfrm>
              <a:off x="5494435" y="8819581"/>
              <a:ext cx="1202817" cy="602729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22860" algn="r">
                <a:lnSpc>
                  <a:spcPts val="940"/>
                </a:lnSpc>
              </a:pP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EL: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-1002</a:t>
              </a:r>
              <a:endParaRPr sz="900" dirty="0">
                <a:latin typeface="Arial"/>
                <a:cs typeface="Arial"/>
              </a:endParaRPr>
            </a:p>
            <a:p>
              <a:pPr marL="12700" algn="r">
                <a:lnSpc>
                  <a:spcPts val="925"/>
                </a:lnSpc>
              </a:pP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X: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-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3405</a:t>
              </a:r>
              <a:endParaRPr sz="900" dirty="0"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w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w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w.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ud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i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m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bo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@a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l.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6"/>
                </a:rPr>
                <a:t>m</a:t>
              </a:r>
              <a:endParaRPr lang="en-US" sz="900" b="1" dirty="0">
                <a:solidFill>
                  <a:srgbClr val="FFFFFF"/>
                </a:solidFill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  <a:hlinkClick r:id="rId7"/>
                </a:rPr>
                <a:t>omri@kboudi.com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15" name="object 189">
              <a:extLst>
                <a:ext uri="{FF2B5EF4-FFF2-40B4-BE49-F238E27FC236}">
                  <a16:creationId xmlns:a16="http://schemas.microsoft.com/office/drawing/2014/main" id="{20991924-9931-6DBF-A58C-18B6813F91B4}"/>
                </a:ext>
              </a:extLst>
            </p:cNvPr>
            <p:cNvSpPr txBox="1"/>
            <p:nvPr/>
          </p:nvSpPr>
          <p:spPr>
            <a:xfrm>
              <a:off x="1062024" y="9465252"/>
              <a:ext cx="5598160" cy="215900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ts val="800"/>
                </a:lnSpc>
              </a:pP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h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2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sec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m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25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l</a:t>
              </a:r>
              <a:r>
                <a:rPr sz="700" spc="-5" dirty="0">
                  <a:latin typeface="Times New Roman"/>
                  <a:cs typeface="Times New Roman"/>
                </a:rPr>
                <a:t>e,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no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esenta</a:t>
              </a:r>
              <a:r>
                <a:rPr sz="700" spc="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wa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x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essed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35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ed,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acc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y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spc="5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sq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ota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app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x</a:t>
              </a:r>
              <a:r>
                <a:rPr sz="70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ate.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Bu</a:t>
              </a:r>
              <a:r>
                <a:rPr sz="700" spc="-20" dirty="0">
                  <a:latin typeface="Times New Roman"/>
                  <a:cs typeface="Times New Roman"/>
                </a:rPr>
                <a:t>y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ust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ve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y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all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sk</a:t>
              </a:r>
              <a:r>
                <a:rPr sz="700" spc="5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ny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ac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es.</a:t>
              </a:r>
              <a:endParaRPr sz="700" dirty="0">
                <a:latin typeface="Times New Roman"/>
                <a:cs typeface="Times New Roman"/>
              </a:endParaRPr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D7905C1-08BA-B9D0-EAC7-AE9C573ADE99}"/>
              </a:ext>
            </a:extLst>
          </p:cNvPr>
          <p:cNvSpPr/>
          <p:nvPr/>
        </p:nvSpPr>
        <p:spPr>
          <a:xfrm>
            <a:off x="5665791" y="1350334"/>
            <a:ext cx="1437439" cy="7453423"/>
          </a:xfrm>
          <a:custGeom>
            <a:avLst/>
            <a:gdLst>
              <a:gd name="csX0" fmla="*/ 894497 w 1437439"/>
              <a:gd name="csY0" fmla="*/ 0 h 7325832"/>
              <a:gd name="csX1" fmla="*/ 501093 w 1437439"/>
              <a:gd name="csY1" fmla="*/ 1403498 h 7325832"/>
              <a:gd name="csX2" fmla="*/ 214014 w 1437439"/>
              <a:gd name="csY2" fmla="*/ 2083981 h 7325832"/>
              <a:gd name="csX3" fmla="*/ 54525 w 1437439"/>
              <a:gd name="csY3" fmla="*/ 2456121 h 7325832"/>
              <a:gd name="csX4" fmla="*/ 43893 w 1437439"/>
              <a:gd name="csY4" fmla="*/ 2817628 h 7325832"/>
              <a:gd name="csX5" fmla="*/ 596786 w 1437439"/>
              <a:gd name="csY5" fmla="*/ 3391786 h 7325832"/>
              <a:gd name="csX6" fmla="*/ 915762 w 1437439"/>
              <a:gd name="csY6" fmla="*/ 4136065 h 7325832"/>
              <a:gd name="csX7" fmla="*/ 1234739 w 1437439"/>
              <a:gd name="csY7" fmla="*/ 4922874 h 7325832"/>
              <a:gd name="csX8" fmla="*/ 1436758 w 1437439"/>
              <a:gd name="csY8" fmla="*/ 5401339 h 7325832"/>
              <a:gd name="csX9" fmla="*/ 1277269 w 1437439"/>
              <a:gd name="csY9" fmla="*/ 5954232 h 7325832"/>
              <a:gd name="csX10" fmla="*/ 724376 w 1437439"/>
              <a:gd name="csY10" fmla="*/ 7325832 h 73258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437439" h="7325832">
                <a:moveTo>
                  <a:pt x="894497" y="0"/>
                </a:moveTo>
                <a:cubicBezTo>
                  <a:pt x="754502" y="528084"/>
                  <a:pt x="614507" y="1056168"/>
                  <a:pt x="501093" y="1403498"/>
                </a:cubicBezTo>
                <a:cubicBezTo>
                  <a:pt x="387679" y="1750828"/>
                  <a:pt x="288442" y="1908544"/>
                  <a:pt x="214014" y="2083981"/>
                </a:cubicBezTo>
                <a:cubicBezTo>
                  <a:pt x="139586" y="2259418"/>
                  <a:pt x="82879" y="2333846"/>
                  <a:pt x="54525" y="2456121"/>
                </a:cubicBezTo>
                <a:cubicBezTo>
                  <a:pt x="26171" y="2578396"/>
                  <a:pt x="-46484" y="2661684"/>
                  <a:pt x="43893" y="2817628"/>
                </a:cubicBezTo>
                <a:cubicBezTo>
                  <a:pt x="134270" y="2973572"/>
                  <a:pt x="451474" y="3172047"/>
                  <a:pt x="596786" y="3391786"/>
                </a:cubicBezTo>
                <a:cubicBezTo>
                  <a:pt x="742097" y="3611526"/>
                  <a:pt x="809437" y="3880884"/>
                  <a:pt x="915762" y="4136065"/>
                </a:cubicBezTo>
                <a:cubicBezTo>
                  <a:pt x="1022087" y="4391246"/>
                  <a:pt x="1147906" y="4711995"/>
                  <a:pt x="1234739" y="4922874"/>
                </a:cubicBezTo>
                <a:cubicBezTo>
                  <a:pt x="1321572" y="5133753"/>
                  <a:pt x="1429670" y="5229446"/>
                  <a:pt x="1436758" y="5401339"/>
                </a:cubicBezTo>
                <a:cubicBezTo>
                  <a:pt x="1443846" y="5573232"/>
                  <a:pt x="1395999" y="5633483"/>
                  <a:pt x="1277269" y="5954232"/>
                </a:cubicBezTo>
                <a:cubicBezTo>
                  <a:pt x="1158539" y="6274981"/>
                  <a:pt x="941457" y="6800406"/>
                  <a:pt x="724376" y="7325832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11C1DDA-DA7E-683D-0C57-0FC89ACB4507}"/>
              </a:ext>
            </a:extLst>
          </p:cNvPr>
          <p:cNvSpPr/>
          <p:nvPr/>
        </p:nvSpPr>
        <p:spPr>
          <a:xfrm>
            <a:off x="95693" y="5770660"/>
            <a:ext cx="7602279" cy="2841712"/>
          </a:xfrm>
          <a:custGeom>
            <a:avLst/>
            <a:gdLst>
              <a:gd name="csX0" fmla="*/ 0 w 7602279"/>
              <a:gd name="csY0" fmla="*/ 2841712 h 2841712"/>
              <a:gd name="csX1" fmla="*/ 446567 w 7602279"/>
              <a:gd name="csY1" fmla="*/ 2278187 h 2841712"/>
              <a:gd name="csX2" fmla="*/ 829340 w 7602279"/>
              <a:gd name="csY2" fmla="*/ 1693396 h 2841712"/>
              <a:gd name="csX3" fmla="*/ 1158949 w 7602279"/>
              <a:gd name="csY3" fmla="*/ 1268093 h 2841712"/>
              <a:gd name="csX4" fmla="*/ 1988288 w 7602279"/>
              <a:gd name="csY4" fmla="*/ 874689 h 2841712"/>
              <a:gd name="csX5" fmla="*/ 2594344 w 7602279"/>
              <a:gd name="csY5" fmla="*/ 353693 h 2841712"/>
              <a:gd name="csX6" fmla="*/ 3689498 w 7602279"/>
              <a:gd name="csY6" fmla="*/ 13452 h 2841712"/>
              <a:gd name="csX7" fmla="*/ 5550195 w 7602279"/>
              <a:gd name="csY7" fmla="*/ 77247 h 2841712"/>
              <a:gd name="csX8" fmla="*/ 6794205 w 7602279"/>
              <a:gd name="csY8" fmla="*/ 162307 h 2841712"/>
              <a:gd name="csX9" fmla="*/ 7602279 w 7602279"/>
              <a:gd name="csY9" fmla="*/ 396224 h 28417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7602279" h="2841712">
                <a:moveTo>
                  <a:pt x="0" y="2841712"/>
                </a:moveTo>
                <a:cubicBezTo>
                  <a:pt x="154172" y="2655642"/>
                  <a:pt x="308344" y="2469573"/>
                  <a:pt x="446567" y="2278187"/>
                </a:cubicBezTo>
                <a:cubicBezTo>
                  <a:pt x="584790" y="2086801"/>
                  <a:pt x="710610" y="1861745"/>
                  <a:pt x="829340" y="1693396"/>
                </a:cubicBezTo>
                <a:cubicBezTo>
                  <a:pt x="948070" y="1525047"/>
                  <a:pt x="965791" y="1404544"/>
                  <a:pt x="1158949" y="1268093"/>
                </a:cubicBezTo>
                <a:cubicBezTo>
                  <a:pt x="1352107" y="1131642"/>
                  <a:pt x="1749056" y="1027089"/>
                  <a:pt x="1988288" y="874689"/>
                </a:cubicBezTo>
                <a:cubicBezTo>
                  <a:pt x="2227521" y="722289"/>
                  <a:pt x="2310809" y="497232"/>
                  <a:pt x="2594344" y="353693"/>
                </a:cubicBezTo>
                <a:cubicBezTo>
                  <a:pt x="2877879" y="210153"/>
                  <a:pt x="3196856" y="59526"/>
                  <a:pt x="3689498" y="13452"/>
                </a:cubicBezTo>
                <a:cubicBezTo>
                  <a:pt x="4182140" y="-32622"/>
                  <a:pt x="5032744" y="52438"/>
                  <a:pt x="5550195" y="77247"/>
                </a:cubicBezTo>
                <a:cubicBezTo>
                  <a:pt x="6067646" y="102056"/>
                  <a:pt x="6452191" y="109144"/>
                  <a:pt x="6794205" y="162307"/>
                </a:cubicBezTo>
                <a:cubicBezTo>
                  <a:pt x="7136219" y="215470"/>
                  <a:pt x="7369249" y="305847"/>
                  <a:pt x="7602279" y="396224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F9323FD-260E-3C11-D726-0C6592A91EF0}"/>
              </a:ext>
            </a:extLst>
          </p:cNvPr>
          <p:cNvSpPr/>
          <p:nvPr/>
        </p:nvSpPr>
        <p:spPr>
          <a:xfrm>
            <a:off x="0" y="4714636"/>
            <a:ext cx="765544" cy="3982797"/>
          </a:xfrm>
          <a:custGeom>
            <a:avLst/>
            <a:gdLst>
              <a:gd name="csX0" fmla="*/ 0 w 680484"/>
              <a:gd name="csY0" fmla="*/ 36317 h 3864038"/>
              <a:gd name="csX1" fmla="*/ 191387 w 680484"/>
              <a:gd name="csY1" fmla="*/ 312763 h 3864038"/>
              <a:gd name="csX2" fmla="*/ 531628 w 680484"/>
              <a:gd name="csY2" fmla="*/ 2322317 h 3864038"/>
              <a:gd name="csX3" fmla="*/ 680484 w 680484"/>
              <a:gd name="csY3" fmla="*/ 3864038 h 38640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80484" h="3864038">
                <a:moveTo>
                  <a:pt x="0" y="36317"/>
                </a:moveTo>
                <a:cubicBezTo>
                  <a:pt x="51391" y="-15960"/>
                  <a:pt x="102782" y="-68237"/>
                  <a:pt x="191387" y="312763"/>
                </a:cubicBezTo>
                <a:cubicBezTo>
                  <a:pt x="279992" y="693763"/>
                  <a:pt x="450112" y="1730438"/>
                  <a:pt x="531628" y="2322317"/>
                </a:cubicBezTo>
                <a:cubicBezTo>
                  <a:pt x="613144" y="2914196"/>
                  <a:pt x="646814" y="3389117"/>
                  <a:pt x="680484" y="3864038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2" descr="Image result for san antonio airport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699" y="3982061"/>
            <a:ext cx="1503740" cy="1047138"/>
          </a:xfrm>
          <a:prstGeom prst="rect">
            <a:avLst/>
          </a:prstGeom>
          <a:noFill/>
          <a:effectLst>
            <a:glow rad="63500">
              <a:schemeClr val="bg1">
                <a:lumMod val="9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ighway 281 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530" y="7090715"/>
            <a:ext cx="605202" cy="60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3D58A2E-0390-AF1B-8880-A0EFB38E1225}"/>
              </a:ext>
            </a:extLst>
          </p:cNvPr>
          <p:cNvSpPr/>
          <p:nvPr/>
        </p:nvSpPr>
        <p:spPr>
          <a:xfrm>
            <a:off x="2328530" y="1866599"/>
            <a:ext cx="5348177" cy="1631513"/>
          </a:xfrm>
          <a:custGeom>
            <a:avLst/>
            <a:gdLst>
              <a:gd name="csX0" fmla="*/ 5348177 w 5348177"/>
              <a:gd name="csY0" fmla="*/ 1631513 h 1631513"/>
              <a:gd name="csX1" fmla="*/ 4635796 w 5348177"/>
              <a:gd name="csY1" fmla="*/ 1046722 h 1631513"/>
              <a:gd name="csX2" fmla="*/ 4508205 w 5348177"/>
              <a:gd name="csY2" fmla="*/ 802173 h 1631513"/>
              <a:gd name="csX3" fmla="*/ 4008475 w 5348177"/>
              <a:gd name="csY3" fmla="*/ 695848 h 1631513"/>
              <a:gd name="csX4" fmla="*/ 3615070 w 5348177"/>
              <a:gd name="csY4" fmla="*/ 493829 h 1631513"/>
              <a:gd name="csX5" fmla="*/ 3413051 w 5348177"/>
              <a:gd name="csY5" fmla="*/ 344973 h 1631513"/>
              <a:gd name="csX6" fmla="*/ 2913321 w 5348177"/>
              <a:gd name="csY6" fmla="*/ 344973 h 1631513"/>
              <a:gd name="csX7" fmla="*/ 2328530 w 5348177"/>
              <a:gd name="csY7" fmla="*/ 57894 h 1631513"/>
              <a:gd name="csX8" fmla="*/ 1988289 w 5348177"/>
              <a:gd name="csY8" fmla="*/ 15364 h 1631513"/>
              <a:gd name="csX9" fmla="*/ 1329070 w 5348177"/>
              <a:gd name="csY9" fmla="*/ 249280 h 1631513"/>
              <a:gd name="csX10" fmla="*/ 871870 w 5348177"/>
              <a:gd name="csY10" fmla="*/ 249280 h 1631513"/>
              <a:gd name="csX11" fmla="*/ 340242 w 5348177"/>
              <a:gd name="csY11" fmla="*/ 68527 h 1631513"/>
              <a:gd name="csX12" fmla="*/ 0 w 5348177"/>
              <a:gd name="csY12" fmla="*/ 238648 h 16315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5348177" h="1631513">
                <a:moveTo>
                  <a:pt x="5348177" y="1631513"/>
                </a:moveTo>
                <a:cubicBezTo>
                  <a:pt x="5061984" y="1408229"/>
                  <a:pt x="4775791" y="1184945"/>
                  <a:pt x="4635796" y="1046722"/>
                </a:cubicBezTo>
                <a:cubicBezTo>
                  <a:pt x="4495801" y="908499"/>
                  <a:pt x="4612758" y="860652"/>
                  <a:pt x="4508205" y="802173"/>
                </a:cubicBezTo>
                <a:cubicBezTo>
                  <a:pt x="4403652" y="743694"/>
                  <a:pt x="4157331" y="747239"/>
                  <a:pt x="4008475" y="695848"/>
                </a:cubicBezTo>
                <a:cubicBezTo>
                  <a:pt x="3859619" y="644457"/>
                  <a:pt x="3714307" y="552308"/>
                  <a:pt x="3615070" y="493829"/>
                </a:cubicBezTo>
                <a:cubicBezTo>
                  <a:pt x="3515833" y="435350"/>
                  <a:pt x="3530009" y="369782"/>
                  <a:pt x="3413051" y="344973"/>
                </a:cubicBezTo>
                <a:cubicBezTo>
                  <a:pt x="3296093" y="320164"/>
                  <a:pt x="3094074" y="392819"/>
                  <a:pt x="2913321" y="344973"/>
                </a:cubicBezTo>
                <a:cubicBezTo>
                  <a:pt x="2732568" y="297127"/>
                  <a:pt x="2482702" y="112829"/>
                  <a:pt x="2328530" y="57894"/>
                </a:cubicBezTo>
                <a:cubicBezTo>
                  <a:pt x="2174358" y="2959"/>
                  <a:pt x="2154866" y="-16534"/>
                  <a:pt x="1988289" y="15364"/>
                </a:cubicBezTo>
                <a:cubicBezTo>
                  <a:pt x="1821712" y="47262"/>
                  <a:pt x="1515140" y="210294"/>
                  <a:pt x="1329070" y="249280"/>
                </a:cubicBezTo>
                <a:cubicBezTo>
                  <a:pt x="1143000" y="288266"/>
                  <a:pt x="1036675" y="279405"/>
                  <a:pt x="871870" y="249280"/>
                </a:cubicBezTo>
                <a:cubicBezTo>
                  <a:pt x="707065" y="219155"/>
                  <a:pt x="485554" y="70299"/>
                  <a:pt x="340242" y="68527"/>
                </a:cubicBezTo>
                <a:cubicBezTo>
                  <a:pt x="194930" y="66755"/>
                  <a:pt x="97465" y="152701"/>
                  <a:pt x="0" y="238648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69A4949-6450-AB58-6152-FFB6B8B0D1B1}"/>
              </a:ext>
            </a:extLst>
          </p:cNvPr>
          <p:cNvCxnSpPr/>
          <p:nvPr/>
        </p:nvCxnSpPr>
        <p:spPr>
          <a:xfrm flipH="1">
            <a:off x="45879" y="2103259"/>
            <a:ext cx="2290673" cy="233592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/>
        </p:nvGrpSpPr>
        <p:grpSpPr>
          <a:xfrm>
            <a:off x="3531505" y="6653824"/>
            <a:ext cx="1039800" cy="383542"/>
            <a:chOff x="2275682" y="5844597"/>
            <a:chExt cx="1198862" cy="1316616"/>
          </a:xfrm>
        </p:grpSpPr>
        <p:sp>
          <p:nvSpPr>
            <p:cNvPr id="62" name="Speech Bubble: Rectangle 61"/>
            <p:cNvSpPr/>
            <p:nvPr/>
          </p:nvSpPr>
          <p:spPr>
            <a:xfrm>
              <a:off x="2275682" y="5889145"/>
              <a:ext cx="1198862" cy="1272068"/>
            </a:xfrm>
            <a:prstGeom prst="wedgeRectCallout">
              <a:avLst>
                <a:gd name="adj1" fmla="val 26846"/>
                <a:gd name="adj2" fmla="val -105761"/>
              </a:avLst>
            </a:prstGeom>
            <a:solidFill>
              <a:srgbClr val="FF1515">
                <a:alpha val="82000"/>
              </a:srgb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1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406649" y="5844597"/>
              <a:ext cx="841897" cy="40011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i="1" cap="none" spc="0" dirty="0">
                  <a:ln w="0">
                    <a:solidFill>
                      <a:schemeClr val="tx1">
                        <a:alpha val="54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Arial Black" panose="020B0A04020102020204" pitchFamily="34" charset="0"/>
                </a:rPr>
                <a:t>SITE</a:t>
              </a:r>
            </a:p>
          </p:txBody>
        </p:sp>
      </p:grpSp>
      <p:pic>
        <p:nvPicPr>
          <p:cNvPr id="40" name="Picture 8" descr="Image result for loop 410 log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002" y="5724817"/>
            <a:ext cx="625600" cy="50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53" y="2831555"/>
            <a:ext cx="1657350" cy="355600"/>
          </a:xfrm>
          <a:prstGeom prst="rect">
            <a:avLst/>
          </a:prstGeom>
        </p:spPr>
      </p:pic>
      <p:pic>
        <p:nvPicPr>
          <p:cNvPr id="84" name="Picture 10" descr="HEB Grocery 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402" y="2679226"/>
            <a:ext cx="861828" cy="861828"/>
          </a:xfrm>
          <a:prstGeom prst="rect">
            <a:avLst/>
          </a:prstGeom>
          <a:noFill/>
          <a:effectLst>
            <a:glow rad="508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12" descr="Image result for walmart 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536" y="1872376"/>
            <a:ext cx="1120133" cy="1120133"/>
          </a:xfrm>
          <a:prstGeom prst="rect">
            <a:avLst/>
          </a:prstGeom>
          <a:noFill/>
          <a:effectLst>
            <a:glow rad="508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14" descr="Target Stores 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453" y="5415032"/>
            <a:ext cx="1286879" cy="1286879"/>
          </a:xfrm>
          <a:prstGeom prst="rect">
            <a:avLst/>
          </a:prstGeom>
          <a:noFill/>
          <a:effectLst>
            <a:glow rad="508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HEB Grocery logo">
            <a:extLst>
              <a:ext uri="{FF2B5EF4-FFF2-40B4-BE49-F238E27FC236}">
                <a16:creationId xmlns:a16="http://schemas.microsoft.com/office/drawing/2014/main" id="{4413CD67-22E7-A4F1-1E79-5EC5A0C27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07" y="6441248"/>
            <a:ext cx="937912" cy="937912"/>
          </a:xfrm>
          <a:prstGeom prst="rect">
            <a:avLst/>
          </a:prstGeom>
          <a:noFill/>
          <a:effectLst>
            <a:glow rad="508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Image result for walmart logo">
            <a:extLst>
              <a:ext uri="{FF2B5EF4-FFF2-40B4-BE49-F238E27FC236}">
                <a16:creationId xmlns:a16="http://schemas.microsoft.com/office/drawing/2014/main" id="{73802E46-5574-A2FD-678D-4DCEDEDFC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826" y="5960576"/>
            <a:ext cx="1386496" cy="1386496"/>
          </a:xfrm>
          <a:prstGeom prst="rect">
            <a:avLst/>
          </a:prstGeom>
          <a:noFill/>
          <a:effectLst>
            <a:glow rad="508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34D2BFA-232D-92DF-501F-3E5659681BE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8839" y="6076081"/>
            <a:ext cx="577744" cy="577744"/>
          </a:xfrm>
          <a:prstGeom prst="rect">
            <a:avLst/>
          </a:prstGeom>
        </p:spPr>
      </p:pic>
      <p:pic>
        <p:nvPicPr>
          <p:cNvPr id="45" name="Picture 14" descr="Target Stores logo">
            <a:extLst>
              <a:ext uri="{FF2B5EF4-FFF2-40B4-BE49-F238E27FC236}">
                <a16:creationId xmlns:a16="http://schemas.microsoft.com/office/drawing/2014/main" id="{EA4F46C3-0102-68B7-3393-2E522866F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600049"/>
            <a:ext cx="1286879" cy="1286879"/>
          </a:xfrm>
          <a:prstGeom prst="rect">
            <a:avLst/>
          </a:prstGeom>
          <a:noFill/>
          <a:effectLst>
            <a:glow rad="508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FF4BC1-4D68-B96A-3F06-2806BF6E440D}"/>
              </a:ext>
            </a:extLst>
          </p:cNvPr>
          <p:cNvSpPr/>
          <p:nvPr/>
        </p:nvSpPr>
        <p:spPr>
          <a:xfrm>
            <a:off x="323850" y="213150"/>
            <a:ext cx="72771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030"/>
            <a:r>
              <a:rPr lang="en-US" sz="2000" b="1" dirty="0">
                <a:solidFill>
                  <a:srgbClr val="1D184D"/>
                </a:solidFill>
                <a:latin typeface="Times New Roman" panose="02020603050405020304" pitchFamily="18" charset="0"/>
              </a:rPr>
              <a:t>CASTLE CREEK VILLAGE</a:t>
            </a:r>
            <a:endParaRPr lang="en-US" sz="2000" dirty="0">
              <a:solidFill>
                <a:srgbClr val="1D184D"/>
              </a:solidFill>
              <a:latin typeface="Times New Roman" panose="02020603050405020304" pitchFamily="18" charset="0"/>
            </a:endParaRPr>
          </a:p>
          <a:p>
            <a:pPr marR="38820"/>
            <a:r>
              <a:rPr lang="en-US" sz="1400" dirty="0">
                <a:solidFill>
                  <a:srgbClr val="1D184D"/>
                </a:solidFill>
                <a:latin typeface="Times New Roman" panose="02020603050405020304" pitchFamily="18" charset="0"/>
              </a:rPr>
              <a:t>6401-6487 BLANCO RD | SAN ANTONIO | TEXAS | 78216</a:t>
            </a:r>
            <a:endParaRPr lang="en-US" sz="1400" dirty="0">
              <a:solidFill>
                <a:srgbClr val="1D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823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B44A9-7C36-288C-8FBF-B61397288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joe kboudi">
            <a:extLst>
              <a:ext uri="{FF2B5EF4-FFF2-40B4-BE49-F238E27FC236}">
                <a16:creationId xmlns:a16="http://schemas.microsoft.com/office/drawing/2014/main" id="{9786BF3D-E731-5926-CE8D-C87DD3375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2503" y="89698"/>
            <a:ext cx="1379997" cy="86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AC47CC0-B6DE-A28D-E70F-3FD33AB9F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9" b="7349"/>
          <a:stretch/>
        </p:blipFill>
        <p:spPr>
          <a:xfrm>
            <a:off x="123825" y="1085668"/>
            <a:ext cx="7524750" cy="4275761"/>
          </a:xfrm>
          <a:prstGeom prst="rect">
            <a:avLst/>
          </a:prstGeom>
          <a:effectLst>
            <a:outerShdw blurRad="63500" algn="ctr" rotWithShape="0">
              <a:prstClr val="black">
                <a:alpha val="33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FD1BF9B-F618-5B9A-CF60-32CBEA176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5" b="7335"/>
          <a:stretch/>
        </p:blipFill>
        <p:spPr>
          <a:xfrm>
            <a:off x="123825" y="5446939"/>
            <a:ext cx="7524750" cy="4277137"/>
          </a:xfrm>
          <a:prstGeom prst="rect">
            <a:avLst/>
          </a:prstGeom>
          <a:effectLst>
            <a:outerShdw blurRad="63500" algn="ctr" rotWithShape="0">
              <a:prstClr val="black">
                <a:alpha val="33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549083-E647-1157-869D-88D7A33F681F}"/>
              </a:ext>
            </a:extLst>
          </p:cNvPr>
          <p:cNvSpPr/>
          <p:nvPr/>
        </p:nvSpPr>
        <p:spPr>
          <a:xfrm>
            <a:off x="323850" y="213150"/>
            <a:ext cx="72771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030"/>
            <a:r>
              <a:rPr lang="en-US" sz="2000" b="1" dirty="0">
                <a:solidFill>
                  <a:srgbClr val="1D184D"/>
                </a:solidFill>
                <a:latin typeface="Times New Roman" panose="02020603050405020304" pitchFamily="18" charset="0"/>
              </a:rPr>
              <a:t>CASTLE CREEK VILLAGE</a:t>
            </a:r>
            <a:endParaRPr lang="en-US" sz="2000" dirty="0">
              <a:solidFill>
                <a:srgbClr val="1D184D"/>
              </a:solidFill>
              <a:latin typeface="Times New Roman" panose="02020603050405020304" pitchFamily="18" charset="0"/>
            </a:endParaRPr>
          </a:p>
          <a:p>
            <a:pPr marR="38820"/>
            <a:r>
              <a:rPr lang="en-US" sz="1400" dirty="0">
                <a:solidFill>
                  <a:srgbClr val="1D184D"/>
                </a:solidFill>
                <a:latin typeface="Times New Roman" panose="02020603050405020304" pitchFamily="18" charset="0"/>
              </a:rPr>
              <a:t>6401-6487 BLANCO RD | SAN ANTONIO | TEXAS | 78216</a:t>
            </a:r>
            <a:endParaRPr lang="en-US" sz="1400" dirty="0">
              <a:solidFill>
                <a:srgbClr val="1D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783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joe kboudi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2503" y="89698"/>
            <a:ext cx="1379997" cy="86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481653"/>
              </p:ext>
            </p:extLst>
          </p:nvPr>
        </p:nvGraphicFramePr>
        <p:xfrm>
          <a:off x="393700" y="1782031"/>
          <a:ext cx="6908800" cy="888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998">
                  <a:extLst>
                    <a:ext uri="{9D8B030D-6E8A-4147-A177-3AD203B41FA5}">
                      <a16:colId xmlns:a16="http://schemas.microsoft.com/office/drawing/2014/main" val="3913881847"/>
                    </a:ext>
                  </a:extLst>
                </a:gridCol>
                <a:gridCol w="1490916">
                  <a:extLst>
                    <a:ext uri="{9D8B030D-6E8A-4147-A177-3AD203B41FA5}">
                      <a16:colId xmlns:a16="http://schemas.microsoft.com/office/drawing/2014/main" val="339484865"/>
                    </a:ext>
                  </a:extLst>
                </a:gridCol>
                <a:gridCol w="1730528">
                  <a:extLst>
                    <a:ext uri="{9D8B030D-6E8A-4147-A177-3AD203B41FA5}">
                      <a16:colId xmlns:a16="http://schemas.microsoft.com/office/drawing/2014/main" val="3341429090"/>
                    </a:ext>
                  </a:extLst>
                </a:gridCol>
                <a:gridCol w="1424358">
                  <a:extLst>
                    <a:ext uri="{9D8B030D-6E8A-4147-A177-3AD203B41FA5}">
                      <a16:colId xmlns:a16="http://schemas.microsoft.com/office/drawing/2014/main" val="1646719414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i="0" dirty="0">
                          <a:latin typeface="+mj-lt"/>
                        </a:rPr>
                        <a:t>Key Variables</a:t>
                      </a:r>
                    </a:p>
                  </a:txBody>
                  <a:tcPr>
                    <a:solidFill>
                      <a:srgbClr val="335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i="0" dirty="0">
                          <a:latin typeface="+mj-lt"/>
                        </a:rPr>
                        <a:t>1.00 Mile Radius</a:t>
                      </a:r>
                    </a:p>
                  </a:txBody>
                  <a:tcPr>
                    <a:solidFill>
                      <a:srgbClr val="335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i="0" dirty="0">
                          <a:latin typeface="+mj-lt"/>
                        </a:rPr>
                        <a:t>3.00 Mile Radius</a:t>
                      </a:r>
                    </a:p>
                  </a:txBody>
                  <a:tcPr>
                    <a:solidFill>
                      <a:srgbClr val="3355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i="0" dirty="0">
                          <a:latin typeface="+mj-lt"/>
                        </a:rPr>
                        <a:t>5.00 Mile Radius</a:t>
                      </a:r>
                    </a:p>
                  </a:txBody>
                  <a:tcPr>
                    <a:solidFill>
                      <a:srgbClr val="335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667177"/>
                  </a:ext>
                </a:extLst>
              </a:tr>
              <a:tr h="276394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28,642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169,767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435,931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645291"/>
                  </a:ext>
                </a:extLst>
              </a:tr>
              <a:tr h="270933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Average Household 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$71,047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$82,521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$91.121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79034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540706"/>
              </p:ext>
            </p:extLst>
          </p:nvPr>
        </p:nvGraphicFramePr>
        <p:xfrm>
          <a:off x="393700" y="2833209"/>
          <a:ext cx="6908800" cy="1160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998">
                  <a:extLst>
                    <a:ext uri="{9D8B030D-6E8A-4147-A177-3AD203B41FA5}">
                      <a16:colId xmlns:a16="http://schemas.microsoft.com/office/drawing/2014/main" val="3913881847"/>
                    </a:ext>
                  </a:extLst>
                </a:gridCol>
                <a:gridCol w="1490916">
                  <a:extLst>
                    <a:ext uri="{9D8B030D-6E8A-4147-A177-3AD203B41FA5}">
                      <a16:colId xmlns:a16="http://schemas.microsoft.com/office/drawing/2014/main" val="339484865"/>
                    </a:ext>
                  </a:extLst>
                </a:gridCol>
                <a:gridCol w="1730528">
                  <a:extLst>
                    <a:ext uri="{9D8B030D-6E8A-4147-A177-3AD203B41FA5}">
                      <a16:colId xmlns:a16="http://schemas.microsoft.com/office/drawing/2014/main" val="3341429090"/>
                    </a:ext>
                  </a:extLst>
                </a:gridCol>
                <a:gridCol w="1424358">
                  <a:extLst>
                    <a:ext uri="{9D8B030D-6E8A-4147-A177-3AD203B41FA5}">
                      <a16:colId xmlns:a16="http://schemas.microsoft.com/office/drawing/2014/main" val="1646719414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i="0" u="none" dirty="0">
                          <a:latin typeface="+mj-lt"/>
                        </a:rPr>
                        <a:t>Population</a:t>
                      </a:r>
                    </a:p>
                  </a:txBody>
                  <a:tcPr>
                    <a:solidFill>
                      <a:srgbClr val="335599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667177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2024 Estimated 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28,642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169,767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435,931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64529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Total Employees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23,805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139,740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358,929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790340"/>
                  </a:ext>
                </a:extLst>
              </a:tr>
              <a:tr h="164514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Median 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38.9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37.3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36.7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191594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979480"/>
              </p:ext>
            </p:extLst>
          </p:nvPr>
        </p:nvGraphicFramePr>
        <p:xfrm>
          <a:off x="419100" y="5174177"/>
          <a:ext cx="6908800" cy="1160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998">
                  <a:extLst>
                    <a:ext uri="{9D8B030D-6E8A-4147-A177-3AD203B41FA5}">
                      <a16:colId xmlns:a16="http://schemas.microsoft.com/office/drawing/2014/main" val="3913881847"/>
                    </a:ext>
                  </a:extLst>
                </a:gridCol>
                <a:gridCol w="1490916">
                  <a:extLst>
                    <a:ext uri="{9D8B030D-6E8A-4147-A177-3AD203B41FA5}">
                      <a16:colId xmlns:a16="http://schemas.microsoft.com/office/drawing/2014/main" val="339484865"/>
                    </a:ext>
                  </a:extLst>
                </a:gridCol>
                <a:gridCol w="1730528">
                  <a:extLst>
                    <a:ext uri="{9D8B030D-6E8A-4147-A177-3AD203B41FA5}">
                      <a16:colId xmlns:a16="http://schemas.microsoft.com/office/drawing/2014/main" val="3341429090"/>
                    </a:ext>
                  </a:extLst>
                </a:gridCol>
                <a:gridCol w="1424358">
                  <a:extLst>
                    <a:ext uri="{9D8B030D-6E8A-4147-A177-3AD203B41FA5}">
                      <a16:colId xmlns:a16="http://schemas.microsoft.com/office/drawing/2014/main" val="1646719414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i="0" dirty="0">
                          <a:latin typeface="+mj-lt"/>
                        </a:rPr>
                        <a:t>Housing</a:t>
                      </a:r>
                    </a:p>
                  </a:txBody>
                  <a:tcPr>
                    <a:solidFill>
                      <a:srgbClr val="335599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667177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Total Households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12,286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71,452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184,285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64529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5,152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31,721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78,737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790340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Renter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7,134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39,721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105,548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262647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650100"/>
              </p:ext>
            </p:extLst>
          </p:nvPr>
        </p:nvGraphicFramePr>
        <p:xfrm>
          <a:off x="393700" y="4156633"/>
          <a:ext cx="6915150" cy="886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5078">
                  <a:extLst>
                    <a:ext uri="{9D8B030D-6E8A-4147-A177-3AD203B41FA5}">
                      <a16:colId xmlns:a16="http://schemas.microsoft.com/office/drawing/2014/main" val="3913881847"/>
                    </a:ext>
                  </a:extLst>
                </a:gridCol>
                <a:gridCol w="1492286">
                  <a:extLst>
                    <a:ext uri="{9D8B030D-6E8A-4147-A177-3AD203B41FA5}">
                      <a16:colId xmlns:a16="http://schemas.microsoft.com/office/drawing/2014/main" val="339484865"/>
                    </a:ext>
                  </a:extLst>
                </a:gridCol>
                <a:gridCol w="1732119">
                  <a:extLst>
                    <a:ext uri="{9D8B030D-6E8A-4147-A177-3AD203B41FA5}">
                      <a16:colId xmlns:a16="http://schemas.microsoft.com/office/drawing/2014/main" val="3341429090"/>
                    </a:ext>
                  </a:extLst>
                </a:gridCol>
                <a:gridCol w="1425667">
                  <a:extLst>
                    <a:ext uri="{9D8B030D-6E8A-4147-A177-3AD203B41FA5}">
                      <a16:colId xmlns:a16="http://schemas.microsoft.com/office/drawing/2014/main" val="1646719414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b="0" i="0" dirty="0">
                          <a:latin typeface="+mj-lt"/>
                        </a:rPr>
                        <a:t>Income</a:t>
                      </a:r>
                    </a:p>
                  </a:txBody>
                  <a:tcPr>
                    <a:solidFill>
                      <a:srgbClr val="335599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667177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Median Household 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$54,052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$58,263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$62,304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645291"/>
                  </a:ext>
                </a:extLst>
              </a:tr>
              <a:tr h="236141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Average Household 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$71,047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$82,521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+mj-lt"/>
                        </a:rPr>
                        <a:t>$91.121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790340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E181774-9EF7-4007-AF32-989D0BA3487B}"/>
              </a:ext>
            </a:extLst>
          </p:cNvPr>
          <p:cNvSpPr txBox="1"/>
          <p:nvPr/>
        </p:nvSpPr>
        <p:spPr>
          <a:xfrm>
            <a:off x="3074619" y="1233961"/>
            <a:ext cx="1546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1D184D"/>
                </a:solidFill>
              </a:rPr>
              <a:t>Demographics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8D8C66-2B23-6E8C-E1CB-6B663C0C2D1D}"/>
              </a:ext>
            </a:extLst>
          </p:cNvPr>
          <p:cNvGrpSpPr/>
          <p:nvPr/>
        </p:nvGrpSpPr>
        <p:grpSpPr>
          <a:xfrm>
            <a:off x="914400" y="8896352"/>
            <a:ext cx="5943600" cy="971550"/>
            <a:chOff x="914400" y="8750300"/>
            <a:chExt cx="5943600" cy="971550"/>
          </a:xfrm>
          <a:solidFill>
            <a:schemeClr val="bg2">
              <a:lumMod val="75000"/>
            </a:schemeClr>
          </a:solidFill>
        </p:grpSpPr>
        <p:sp>
          <p:nvSpPr>
            <p:cNvPr id="5" name="object 185">
              <a:extLst>
                <a:ext uri="{FF2B5EF4-FFF2-40B4-BE49-F238E27FC236}">
                  <a16:creationId xmlns:a16="http://schemas.microsoft.com/office/drawing/2014/main" id="{409C27D5-B596-42D5-67D3-9B3C91C3589F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86">
              <a:extLst>
                <a:ext uri="{FF2B5EF4-FFF2-40B4-BE49-F238E27FC236}">
                  <a16:creationId xmlns:a16="http://schemas.microsoft.com/office/drawing/2014/main" id="{A0B7AA6F-D8BF-0C66-44C8-DF49AD168AD3}"/>
                </a:ext>
              </a:extLst>
            </p:cNvPr>
            <p:cNvSpPr/>
            <p:nvPr/>
          </p:nvSpPr>
          <p:spPr>
            <a:xfrm>
              <a:off x="914400" y="8750300"/>
              <a:ext cx="5943600" cy="971550"/>
            </a:xfrm>
            <a:custGeom>
              <a:avLst/>
              <a:gdLst/>
              <a:ahLst/>
              <a:cxnLst/>
              <a:rect l="l" t="t" r="r" b="b"/>
              <a:pathLst>
                <a:path w="5943600" h="971550">
                  <a:moveTo>
                    <a:pt x="0" y="971550"/>
                  </a:moveTo>
                  <a:lnTo>
                    <a:pt x="5943600" y="971550"/>
                  </a:lnTo>
                  <a:lnTo>
                    <a:pt x="5943600" y="0"/>
                  </a:lnTo>
                  <a:lnTo>
                    <a:pt x="0" y="0"/>
                  </a:lnTo>
                  <a:lnTo>
                    <a:pt x="0" y="971550"/>
                  </a:lnTo>
                  <a:close/>
                </a:path>
              </a:pathLst>
            </a:custGeom>
            <a:grpFill/>
            <a:ln w="19050">
              <a:solidFill>
                <a:srgbClr val="1D184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187">
              <a:extLst>
                <a:ext uri="{FF2B5EF4-FFF2-40B4-BE49-F238E27FC236}">
                  <a16:creationId xmlns:a16="http://schemas.microsoft.com/office/drawing/2014/main" id="{5196FA23-A32B-5905-25A4-9EF2E1F9CD67}"/>
                </a:ext>
              </a:extLst>
            </p:cNvPr>
            <p:cNvSpPr txBox="1"/>
            <p:nvPr/>
          </p:nvSpPr>
          <p:spPr>
            <a:xfrm>
              <a:off x="1075148" y="8816644"/>
              <a:ext cx="1705826" cy="589905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44450">
                <a:lnSpc>
                  <a:spcPts val="910"/>
                </a:lnSpc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For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More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ont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spc="-20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: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, Omri Russo</a:t>
              </a:r>
              <a:endParaRPr sz="900" dirty="0">
                <a:latin typeface="Arial"/>
                <a:cs typeface="Arial"/>
              </a:endParaRPr>
            </a:p>
            <a:p>
              <a:pPr marL="12700">
                <a:lnSpc>
                  <a:spcPts val="885"/>
                </a:lnSpc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oe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M.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udi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Rea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state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In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c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.</a:t>
              </a:r>
              <a:endParaRPr sz="900" dirty="0">
                <a:latin typeface="Arial"/>
                <a:cs typeface="Arial"/>
              </a:endParaRPr>
            </a:p>
            <a:p>
              <a:pPr marL="12700" marR="127000">
                <a:lnSpc>
                  <a:spcPts val="910"/>
                </a:lnSpc>
                <a:spcBef>
                  <a:spcPts val="55"/>
                </a:spcBef>
              </a:pP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730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0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B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l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nco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d,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 S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15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onio,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exa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s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7821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6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10" name="object 188">
              <a:extLst>
                <a:ext uri="{FF2B5EF4-FFF2-40B4-BE49-F238E27FC236}">
                  <a16:creationId xmlns:a16="http://schemas.microsoft.com/office/drawing/2014/main" id="{C796E319-1B3D-BAC9-859E-096EAAF68144}"/>
                </a:ext>
              </a:extLst>
            </p:cNvPr>
            <p:cNvSpPr txBox="1"/>
            <p:nvPr/>
          </p:nvSpPr>
          <p:spPr>
            <a:xfrm>
              <a:off x="5494435" y="8819581"/>
              <a:ext cx="1202817" cy="602729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22860" algn="r">
                <a:lnSpc>
                  <a:spcPts val="940"/>
                </a:lnSpc>
              </a:pP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EL: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</a:rPr>
                <a:t>4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-1002</a:t>
              </a:r>
              <a:endParaRPr sz="900" dirty="0">
                <a:latin typeface="Arial"/>
                <a:cs typeface="Arial"/>
              </a:endParaRPr>
            </a:p>
            <a:p>
              <a:pPr marL="12700" algn="r">
                <a:lnSpc>
                  <a:spcPts val="925"/>
                </a:lnSpc>
              </a:pP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F</a:t>
              </a:r>
              <a:r>
                <a:rPr sz="900" b="1" spc="-45" dirty="0">
                  <a:solidFill>
                    <a:srgbClr val="FFFFFF"/>
                  </a:solidFill>
                  <a:latin typeface="Arial"/>
                  <a:cs typeface="Arial"/>
                </a:rPr>
                <a:t>A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X:</a:t>
              </a:r>
              <a:r>
                <a:rPr sz="900" b="1" spc="10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(210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) 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2</a:t>
              </a:r>
              <a:r>
                <a:rPr sz="900" b="1" spc="5" dirty="0">
                  <a:solidFill>
                    <a:srgbClr val="FFFFFF"/>
                  </a:solidFill>
                  <a:latin typeface="Arial"/>
                  <a:cs typeface="Arial"/>
                </a:rPr>
                <a:t>-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</a:rPr>
                <a:t>3405</a:t>
              </a:r>
              <a:endParaRPr sz="900" dirty="0"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w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w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w.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b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ud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i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3"/>
                </a:rPr>
                <a:t>m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j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m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k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bo</a:t>
              </a:r>
              <a:r>
                <a:rPr sz="900" b="1" spc="-10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u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di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@a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l.</a:t>
              </a:r>
              <a:r>
                <a:rPr sz="900" b="1" spc="-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c</a:t>
              </a:r>
              <a:r>
                <a:rPr sz="900" b="1" spc="-15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o</a:t>
              </a:r>
              <a:r>
                <a:rPr sz="900" b="1" dirty="0">
                  <a:solidFill>
                    <a:srgbClr val="FFFFFF"/>
                  </a:solidFill>
                  <a:latin typeface="Arial"/>
                  <a:cs typeface="Arial"/>
                  <a:hlinkClick r:id="rId4"/>
                </a:rPr>
                <a:t>m</a:t>
              </a:r>
              <a:endParaRPr lang="en-US" sz="900" b="1" dirty="0">
                <a:solidFill>
                  <a:srgbClr val="FFFFFF"/>
                </a:solidFill>
                <a:latin typeface="Arial"/>
                <a:cs typeface="Arial"/>
              </a:endParaRPr>
            </a:p>
            <a:p>
              <a:pPr marL="38100" marR="5080" indent="99060" algn="r">
                <a:lnSpc>
                  <a:spcPts val="910"/>
                </a:lnSpc>
                <a:spcBef>
                  <a:spcPts val="55"/>
                </a:spcBef>
              </a:pP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  <a:hlinkClick r:id="rId5"/>
                </a:rPr>
                <a:t>omri@kboudi.com</a:t>
              </a:r>
              <a:r>
                <a:rPr lang="en-US" sz="900" b="1" dirty="0">
                  <a:solidFill>
                    <a:srgbClr val="FFFFFF"/>
                  </a:solidFill>
                  <a:latin typeface="Arial"/>
                  <a:cs typeface="Arial"/>
                </a:rPr>
                <a:t> 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21" name="object 189">
              <a:extLst>
                <a:ext uri="{FF2B5EF4-FFF2-40B4-BE49-F238E27FC236}">
                  <a16:creationId xmlns:a16="http://schemas.microsoft.com/office/drawing/2014/main" id="{7FE7FD71-22D1-821B-D2CF-87264E7BCF7A}"/>
                </a:ext>
              </a:extLst>
            </p:cNvPr>
            <p:cNvSpPr txBox="1"/>
            <p:nvPr/>
          </p:nvSpPr>
          <p:spPr>
            <a:xfrm>
              <a:off x="1062024" y="9465252"/>
              <a:ext cx="5598160" cy="215900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ts val="800"/>
                </a:lnSpc>
              </a:pP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h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2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sec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m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25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l</a:t>
              </a:r>
              <a:r>
                <a:rPr sz="700" spc="-5" dirty="0">
                  <a:latin typeface="Times New Roman"/>
                  <a:cs typeface="Times New Roman"/>
                </a:rPr>
                <a:t>e,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b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35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de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no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esenta</a:t>
              </a:r>
              <a:r>
                <a:rPr sz="700" spc="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wa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x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essed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35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0" dirty="0">
                  <a:latin typeface="Times New Roman"/>
                  <a:cs typeface="Times New Roman"/>
                </a:rPr>
                <a:t>p</a:t>
              </a:r>
              <a:r>
                <a:rPr sz="700" spc="-5" dirty="0">
                  <a:latin typeface="Times New Roman"/>
                  <a:cs typeface="Times New Roman"/>
                </a:rPr>
                <a:t>l</a:t>
              </a:r>
              <a:r>
                <a:rPr sz="700" spc="-1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ed,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acc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y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spc="5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ces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to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sq</a:t>
              </a:r>
              <a:r>
                <a:rPr sz="700" spc="-20" dirty="0">
                  <a:latin typeface="Times New Roman"/>
                  <a:cs typeface="Times New Roman"/>
                </a:rPr>
                <a:t>u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25" dirty="0">
                  <a:latin typeface="Times New Roman"/>
                  <a:cs typeface="Times New Roman"/>
                </a:rPr>
                <a:t>f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ota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g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app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x</a:t>
              </a:r>
              <a:r>
                <a:rPr sz="700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ate.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Bu</a:t>
              </a:r>
              <a:r>
                <a:rPr sz="700" spc="-20" dirty="0">
                  <a:latin typeface="Times New Roman"/>
                  <a:cs typeface="Times New Roman"/>
                </a:rPr>
                <a:t>y</a:t>
              </a:r>
              <a:r>
                <a:rPr sz="700" spc="0" dirty="0">
                  <a:latin typeface="Times New Roman"/>
                  <a:cs typeface="Times New Roman"/>
                </a:rPr>
                <a:t>e</a:t>
              </a:r>
              <a:r>
                <a:rPr sz="700" spc="-5" dirty="0">
                  <a:latin typeface="Times New Roman"/>
                  <a:cs typeface="Times New Roman"/>
                </a:rPr>
                <a:t>r</a:t>
              </a:r>
              <a:r>
                <a:rPr sz="700" spc="10" dirty="0">
                  <a:latin typeface="Times New Roman"/>
                  <a:cs typeface="Times New Roman"/>
                </a:rPr>
                <a:t> 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ust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ve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y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20" dirty="0">
                  <a:latin typeface="Times New Roman"/>
                  <a:cs typeface="Times New Roman"/>
                </a:rPr>
                <a:t>h</a:t>
              </a:r>
              <a:r>
                <a:rPr sz="700" spc="-5" dirty="0">
                  <a:latin typeface="Times New Roman"/>
                  <a:cs typeface="Times New Roman"/>
                </a:rPr>
                <a:t>e</a:t>
              </a:r>
              <a:r>
                <a:rPr sz="700" spc="1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in</a:t>
              </a:r>
              <a:r>
                <a:rPr sz="700" spc="-15" dirty="0">
                  <a:latin typeface="Times New Roman"/>
                  <a:cs typeface="Times New Roman"/>
                </a:rPr>
                <a:t>f</a:t>
              </a:r>
              <a:r>
                <a:rPr sz="700" spc="-5" dirty="0">
                  <a:latin typeface="Times New Roman"/>
                  <a:cs typeface="Times New Roman"/>
                </a:rPr>
                <a:t>o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m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dirty="0">
                  <a:latin typeface="Times New Roman"/>
                  <a:cs typeface="Times New Roman"/>
                </a:rPr>
                <a:t>t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n</a:t>
              </a:r>
              <a:r>
                <a:rPr sz="700" spc="-1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d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bea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s</a:t>
              </a:r>
              <a:r>
                <a:rPr sz="700" spc="5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all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dirty="0">
                  <a:latin typeface="Times New Roman"/>
                  <a:cs typeface="Times New Roman"/>
                </a:rPr>
                <a:t>r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sk</a:t>
              </a:r>
              <a:r>
                <a:rPr sz="700" spc="50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o</a:t>
              </a:r>
              <a:r>
                <a:rPr sz="700" spc="-5" dirty="0">
                  <a:latin typeface="Times New Roman"/>
                  <a:cs typeface="Times New Roman"/>
                </a:rPr>
                <a:t>f</a:t>
              </a:r>
              <a:r>
                <a:rPr sz="700" spc="-15" dirty="0">
                  <a:latin typeface="Times New Roman"/>
                  <a:cs typeface="Times New Roman"/>
                </a:rPr>
                <a:t> </a:t>
              </a:r>
              <a:r>
                <a:rPr sz="700" spc="0" dirty="0">
                  <a:latin typeface="Times New Roman"/>
                  <a:cs typeface="Times New Roman"/>
                </a:rPr>
                <a:t>a</a:t>
              </a:r>
              <a:r>
                <a:rPr sz="700" spc="-5" dirty="0">
                  <a:latin typeface="Times New Roman"/>
                  <a:cs typeface="Times New Roman"/>
                </a:rPr>
                <a:t>ny</a:t>
              </a:r>
              <a:r>
                <a:rPr sz="700" dirty="0">
                  <a:latin typeface="Times New Roman"/>
                  <a:cs typeface="Times New Roman"/>
                </a:rPr>
                <a:t> </a:t>
              </a:r>
              <a:r>
                <a:rPr sz="700" spc="-5" dirty="0">
                  <a:latin typeface="Times New Roman"/>
                  <a:cs typeface="Times New Roman"/>
                </a:rPr>
                <a:t>i</a:t>
              </a:r>
              <a:r>
                <a:rPr sz="700" spc="-20" dirty="0">
                  <a:latin typeface="Times New Roman"/>
                  <a:cs typeface="Times New Roman"/>
                </a:rPr>
                <a:t>n</a:t>
              </a:r>
              <a:r>
                <a:rPr sz="700" spc="-5" dirty="0">
                  <a:latin typeface="Times New Roman"/>
                  <a:cs typeface="Times New Roman"/>
                </a:rPr>
                <a:t>ac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5" dirty="0">
                  <a:latin typeface="Times New Roman"/>
                  <a:cs typeface="Times New Roman"/>
                </a:rPr>
                <a:t>u</a:t>
              </a:r>
              <a:r>
                <a:rPr sz="700" spc="-10" dirty="0">
                  <a:latin typeface="Times New Roman"/>
                  <a:cs typeface="Times New Roman"/>
                </a:rPr>
                <a:t>r</a:t>
              </a:r>
              <a:r>
                <a:rPr sz="700" spc="-5" dirty="0">
                  <a:latin typeface="Times New Roman"/>
                  <a:cs typeface="Times New Roman"/>
                </a:rPr>
                <a:t>a</a:t>
              </a:r>
              <a:r>
                <a:rPr sz="700" spc="0" dirty="0">
                  <a:latin typeface="Times New Roman"/>
                  <a:cs typeface="Times New Roman"/>
                </a:rPr>
                <a:t>c</a:t>
              </a:r>
              <a:r>
                <a:rPr sz="700" spc="-20" dirty="0">
                  <a:latin typeface="Times New Roman"/>
                  <a:cs typeface="Times New Roman"/>
                </a:rPr>
                <a:t>i</a:t>
              </a:r>
              <a:r>
                <a:rPr sz="700" spc="-5" dirty="0">
                  <a:latin typeface="Times New Roman"/>
                  <a:cs typeface="Times New Roman"/>
                </a:rPr>
                <a:t>es.</a:t>
              </a:r>
              <a:endParaRPr sz="700">
                <a:latin typeface="Times New Roman"/>
                <a:cs typeface="Times New Roman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6982B2D2-AFDE-0185-BACD-8C4BBD0547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3075" y="6733544"/>
            <a:ext cx="3010126" cy="193254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AB8FCC3-85CA-F504-4BF2-F24271EE26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8039" y="6709163"/>
            <a:ext cx="2606941" cy="187084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2D41947-359A-FA3E-FA4A-0F489D62EE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420" y="6995692"/>
            <a:ext cx="2224585" cy="154318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4CF33C5-64F3-11BD-F2AB-305EE1233005}"/>
              </a:ext>
            </a:extLst>
          </p:cNvPr>
          <p:cNvSpPr/>
          <p:nvPr/>
        </p:nvSpPr>
        <p:spPr>
          <a:xfrm>
            <a:off x="323850" y="213150"/>
            <a:ext cx="72771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030"/>
            <a:r>
              <a:rPr lang="en-US" sz="2000" b="1" dirty="0">
                <a:solidFill>
                  <a:srgbClr val="1D184D"/>
                </a:solidFill>
                <a:latin typeface="Times New Roman" panose="02020603050405020304" pitchFamily="18" charset="0"/>
              </a:rPr>
              <a:t>CASTLE CREEK VILLAGE</a:t>
            </a:r>
            <a:endParaRPr lang="en-US" sz="2000" dirty="0">
              <a:solidFill>
                <a:srgbClr val="1D184D"/>
              </a:solidFill>
              <a:latin typeface="Times New Roman" panose="02020603050405020304" pitchFamily="18" charset="0"/>
            </a:endParaRPr>
          </a:p>
          <a:p>
            <a:pPr marR="38820"/>
            <a:r>
              <a:rPr lang="en-US" sz="1400" dirty="0">
                <a:solidFill>
                  <a:srgbClr val="1D184D"/>
                </a:solidFill>
                <a:latin typeface="Times New Roman" panose="02020603050405020304" pitchFamily="18" charset="0"/>
              </a:rPr>
              <a:t>6401-6487 BLANCO RD | SAN ANTONIO | TEXAS | 78216</a:t>
            </a:r>
            <a:endParaRPr lang="en-US" sz="1400" dirty="0">
              <a:solidFill>
                <a:srgbClr val="1D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113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2579" y="1092453"/>
            <a:ext cx="22307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latin typeface="Calibri"/>
                <a:cs typeface="Calibri"/>
              </a:rPr>
              <a:t>TYPES OF REAL ESTATE LICENSE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HOLDERS: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6880" y="1226565"/>
            <a:ext cx="6427470" cy="313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785" indent="-172085">
              <a:lnSpc>
                <a:spcPts val="1135"/>
              </a:lnSpc>
              <a:spcBef>
                <a:spcPts val="95"/>
              </a:spcBef>
              <a:buFont typeface="Symbol"/>
              <a:buChar char=""/>
              <a:tabLst>
                <a:tab pos="185420" algn="l"/>
              </a:tabLst>
            </a:pPr>
            <a:r>
              <a:rPr sz="1000" b="1" spc="-5" dirty="0">
                <a:latin typeface="Calibri"/>
                <a:cs typeface="Calibri"/>
              </a:rPr>
              <a:t>A BROKER </a:t>
            </a:r>
            <a:r>
              <a:rPr sz="1000" dirty="0">
                <a:latin typeface="Calibri"/>
                <a:cs typeface="Calibri"/>
              </a:rPr>
              <a:t>is </a:t>
            </a:r>
            <a:r>
              <a:rPr sz="1000" spc="5" dirty="0">
                <a:latin typeface="Calibri"/>
                <a:cs typeface="Calibri"/>
              </a:rPr>
              <a:t>responsible </a:t>
            </a:r>
            <a:r>
              <a:rPr sz="1000" dirty="0">
                <a:latin typeface="Calibri"/>
                <a:cs typeface="Calibri"/>
              </a:rPr>
              <a:t>for </a:t>
            </a:r>
            <a:r>
              <a:rPr sz="1000" spc="5" dirty="0">
                <a:latin typeface="Calibri"/>
                <a:cs typeface="Calibri"/>
              </a:rPr>
              <a:t>all brokerage activities, including </a:t>
            </a:r>
            <a:r>
              <a:rPr sz="1000" dirty="0">
                <a:latin typeface="Calibri"/>
                <a:cs typeface="Calibri"/>
              </a:rPr>
              <a:t>acts </a:t>
            </a:r>
            <a:r>
              <a:rPr sz="1000" spc="5" dirty="0">
                <a:latin typeface="Calibri"/>
                <a:cs typeface="Calibri"/>
              </a:rPr>
              <a:t>performed by </a:t>
            </a:r>
            <a:r>
              <a:rPr sz="1000" dirty="0">
                <a:latin typeface="Calibri"/>
                <a:cs typeface="Calibri"/>
              </a:rPr>
              <a:t>sales </a:t>
            </a:r>
            <a:r>
              <a:rPr sz="1000" spc="5" dirty="0">
                <a:latin typeface="Calibri"/>
                <a:cs typeface="Calibri"/>
              </a:rPr>
              <a:t>agents sponsored by the</a:t>
            </a:r>
            <a:r>
              <a:rPr sz="1000" spc="155" dirty="0">
                <a:latin typeface="Calibri"/>
                <a:cs typeface="Calibri"/>
              </a:rPr>
              <a:t> </a:t>
            </a:r>
            <a:r>
              <a:rPr sz="1000" spc="5" dirty="0">
                <a:latin typeface="Calibri"/>
                <a:cs typeface="Calibri"/>
              </a:rPr>
              <a:t>broker.</a:t>
            </a:r>
            <a:endParaRPr sz="1000">
              <a:latin typeface="Calibri"/>
              <a:cs typeface="Calibri"/>
            </a:endParaRPr>
          </a:p>
          <a:p>
            <a:pPr marL="184785" indent="-172085">
              <a:lnSpc>
                <a:spcPts val="1135"/>
              </a:lnSpc>
              <a:buFont typeface="Symbol"/>
              <a:buChar char=""/>
              <a:tabLst>
                <a:tab pos="185420" algn="l"/>
              </a:tabLst>
            </a:pPr>
            <a:r>
              <a:rPr sz="1000" b="1" spc="-5" dirty="0">
                <a:latin typeface="Calibri"/>
                <a:cs typeface="Calibri"/>
              </a:rPr>
              <a:t>A </a:t>
            </a:r>
            <a:r>
              <a:rPr sz="1000" b="1" dirty="0">
                <a:latin typeface="Calibri"/>
                <a:cs typeface="Calibri"/>
              </a:rPr>
              <a:t>SALES AGENT </a:t>
            </a:r>
            <a:r>
              <a:rPr sz="1000" spc="5" dirty="0">
                <a:latin typeface="Calibri"/>
                <a:cs typeface="Calibri"/>
              </a:rPr>
              <a:t>must be </a:t>
            </a:r>
            <a:r>
              <a:rPr sz="1000" dirty="0">
                <a:latin typeface="Calibri"/>
                <a:cs typeface="Calibri"/>
              </a:rPr>
              <a:t>sponsored </a:t>
            </a:r>
            <a:r>
              <a:rPr sz="1000" spc="5" dirty="0">
                <a:latin typeface="Calibri"/>
                <a:cs typeface="Calibri"/>
              </a:rPr>
              <a:t>by </a:t>
            </a:r>
            <a:r>
              <a:rPr sz="1000" spc="-5" dirty="0">
                <a:latin typeface="Calibri"/>
                <a:cs typeface="Calibri"/>
              </a:rPr>
              <a:t>a </a:t>
            </a:r>
            <a:r>
              <a:rPr sz="1000" spc="5" dirty="0">
                <a:latin typeface="Calibri"/>
                <a:cs typeface="Calibri"/>
              </a:rPr>
              <a:t>broker </a:t>
            </a:r>
            <a:r>
              <a:rPr sz="1000" dirty="0">
                <a:latin typeface="Calibri"/>
                <a:cs typeface="Calibri"/>
              </a:rPr>
              <a:t>and </a:t>
            </a:r>
            <a:r>
              <a:rPr sz="1000" spc="10" dirty="0">
                <a:latin typeface="Calibri"/>
                <a:cs typeface="Calibri"/>
              </a:rPr>
              <a:t>works with </a:t>
            </a:r>
            <a:r>
              <a:rPr sz="1000" spc="5" dirty="0">
                <a:latin typeface="Calibri"/>
                <a:cs typeface="Calibri"/>
              </a:rPr>
              <a:t>clients on behalf of the</a:t>
            </a:r>
            <a:r>
              <a:rPr sz="1000" spc="60" dirty="0">
                <a:latin typeface="Calibri"/>
                <a:cs typeface="Calibri"/>
              </a:rPr>
              <a:t> </a:t>
            </a:r>
            <a:r>
              <a:rPr sz="1000" spc="5" dirty="0">
                <a:latin typeface="Calibri"/>
                <a:cs typeface="Calibri"/>
              </a:rPr>
              <a:t>broker.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2579" y="1627377"/>
            <a:ext cx="7096125" cy="5219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ts val="1130"/>
              </a:lnSpc>
              <a:spcBef>
                <a:spcPts val="95"/>
              </a:spcBef>
            </a:pPr>
            <a:r>
              <a:rPr sz="1000" b="1" spc="-5" dirty="0">
                <a:latin typeface="Calibri"/>
                <a:cs typeface="Calibri"/>
              </a:rPr>
              <a:t>A BROKER’S </a:t>
            </a:r>
            <a:r>
              <a:rPr sz="1000" b="1" dirty="0">
                <a:latin typeface="Calibri"/>
                <a:cs typeface="Calibri"/>
              </a:rPr>
              <a:t>MINIMUM </a:t>
            </a:r>
            <a:r>
              <a:rPr sz="1000" b="1" spc="-5" dirty="0">
                <a:latin typeface="Calibri"/>
                <a:cs typeface="Calibri"/>
              </a:rPr>
              <a:t>DUTIES REQUIRED </a:t>
            </a:r>
            <a:r>
              <a:rPr sz="1000" b="1" dirty="0">
                <a:latin typeface="Calibri"/>
                <a:cs typeface="Calibri"/>
              </a:rPr>
              <a:t>BY </a:t>
            </a:r>
            <a:r>
              <a:rPr sz="1000" b="1" spc="-5" dirty="0">
                <a:latin typeface="Calibri"/>
                <a:cs typeface="Calibri"/>
              </a:rPr>
              <a:t>LAW </a:t>
            </a:r>
            <a:r>
              <a:rPr sz="1000" b="1" dirty="0">
                <a:latin typeface="Calibri"/>
                <a:cs typeface="Calibri"/>
              </a:rPr>
              <a:t>(A </a:t>
            </a:r>
            <a:r>
              <a:rPr sz="1000" b="1" spc="-5" dirty="0">
                <a:latin typeface="Calibri"/>
                <a:cs typeface="Calibri"/>
              </a:rPr>
              <a:t>client is the person </a:t>
            </a:r>
            <a:r>
              <a:rPr sz="1000" b="1" dirty="0">
                <a:latin typeface="Calibri"/>
                <a:cs typeface="Calibri"/>
              </a:rPr>
              <a:t>or </a:t>
            </a:r>
            <a:r>
              <a:rPr sz="1000" b="1" spc="-5" dirty="0">
                <a:latin typeface="Calibri"/>
                <a:cs typeface="Calibri"/>
              </a:rPr>
              <a:t>party that the broker</a:t>
            </a:r>
            <a:r>
              <a:rPr sz="1000" b="1" spc="3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represents):</a:t>
            </a:r>
            <a:endParaRPr sz="1000">
              <a:latin typeface="Calibri"/>
              <a:cs typeface="Calibri"/>
            </a:endParaRPr>
          </a:p>
          <a:p>
            <a:pPr marL="299085" indent="-172085">
              <a:lnSpc>
                <a:spcPts val="1060"/>
              </a:lnSpc>
              <a:buFont typeface="Symbol"/>
              <a:buChar char=""/>
              <a:tabLst>
                <a:tab pos="299720" algn="l"/>
              </a:tabLst>
            </a:pPr>
            <a:r>
              <a:rPr sz="1000" spc="-5" dirty="0">
                <a:latin typeface="Calibri"/>
                <a:cs typeface="Calibri"/>
              </a:rPr>
              <a:t>Put the interests </a:t>
            </a:r>
            <a:r>
              <a:rPr sz="1000" dirty="0">
                <a:latin typeface="Calibri"/>
                <a:cs typeface="Calibri"/>
              </a:rPr>
              <a:t>of </a:t>
            </a:r>
            <a:r>
              <a:rPr sz="1000" spc="-5" dirty="0">
                <a:latin typeface="Calibri"/>
                <a:cs typeface="Calibri"/>
              </a:rPr>
              <a:t>the </a:t>
            </a:r>
            <a:r>
              <a:rPr sz="1000" dirty="0">
                <a:latin typeface="Calibri"/>
                <a:cs typeface="Calibri"/>
              </a:rPr>
              <a:t>client </a:t>
            </a:r>
            <a:r>
              <a:rPr sz="1000" spc="-5" dirty="0">
                <a:latin typeface="Calibri"/>
                <a:cs typeface="Calibri"/>
              </a:rPr>
              <a:t>above </a:t>
            </a:r>
            <a:r>
              <a:rPr sz="1000" dirty="0">
                <a:latin typeface="Calibri"/>
                <a:cs typeface="Calibri"/>
              </a:rPr>
              <a:t>all </a:t>
            </a:r>
            <a:r>
              <a:rPr sz="1000" spc="-5" dirty="0">
                <a:latin typeface="Calibri"/>
                <a:cs typeface="Calibri"/>
              </a:rPr>
              <a:t>others, </a:t>
            </a:r>
            <a:r>
              <a:rPr sz="1000" dirty="0">
                <a:latin typeface="Calibri"/>
                <a:cs typeface="Calibri"/>
              </a:rPr>
              <a:t>including </a:t>
            </a:r>
            <a:r>
              <a:rPr sz="1000" spc="-5" dirty="0">
                <a:latin typeface="Calibri"/>
                <a:cs typeface="Calibri"/>
              </a:rPr>
              <a:t>the broker’s own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interests;</a:t>
            </a:r>
            <a:endParaRPr sz="1000">
              <a:latin typeface="Calibri"/>
              <a:cs typeface="Calibri"/>
            </a:endParaRPr>
          </a:p>
          <a:p>
            <a:pPr marL="299085" indent="-172085">
              <a:lnSpc>
                <a:spcPts val="1070"/>
              </a:lnSpc>
              <a:buFont typeface="Symbol"/>
              <a:buChar char=""/>
              <a:tabLst>
                <a:tab pos="299720" algn="l"/>
              </a:tabLst>
            </a:pPr>
            <a:r>
              <a:rPr sz="1000" spc="-5" dirty="0">
                <a:latin typeface="Calibri"/>
                <a:cs typeface="Calibri"/>
              </a:rPr>
              <a:t>Inform the </a:t>
            </a:r>
            <a:r>
              <a:rPr sz="1000" dirty="0">
                <a:latin typeface="Calibri"/>
                <a:cs typeface="Calibri"/>
              </a:rPr>
              <a:t>client </a:t>
            </a:r>
            <a:r>
              <a:rPr sz="1000" spc="-5" dirty="0">
                <a:latin typeface="Calibri"/>
                <a:cs typeface="Calibri"/>
              </a:rPr>
              <a:t>of </a:t>
            </a:r>
            <a:r>
              <a:rPr sz="1000" dirty="0">
                <a:latin typeface="Calibri"/>
                <a:cs typeface="Calibri"/>
              </a:rPr>
              <a:t>any material </a:t>
            </a:r>
            <a:r>
              <a:rPr sz="1000" spc="-5" dirty="0">
                <a:latin typeface="Calibri"/>
                <a:cs typeface="Calibri"/>
              </a:rPr>
              <a:t>information </a:t>
            </a:r>
            <a:r>
              <a:rPr sz="1000" dirty="0">
                <a:latin typeface="Calibri"/>
                <a:cs typeface="Calibri"/>
              </a:rPr>
              <a:t>about </a:t>
            </a:r>
            <a:r>
              <a:rPr sz="1000" spc="-5" dirty="0">
                <a:latin typeface="Calibri"/>
                <a:cs typeface="Calibri"/>
              </a:rPr>
              <a:t>the </a:t>
            </a:r>
            <a:r>
              <a:rPr sz="1000" dirty="0">
                <a:latin typeface="Calibri"/>
                <a:cs typeface="Calibri"/>
              </a:rPr>
              <a:t>property or </a:t>
            </a:r>
            <a:r>
              <a:rPr sz="1000" spc="-5" dirty="0">
                <a:latin typeface="Calibri"/>
                <a:cs typeface="Calibri"/>
              </a:rPr>
              <a:t>transaction received </a:t>
            </a:r>
            <a:r>
              <a:rPr sz="1000" dirty="0">
                <a:latin typeface="Calibri"/>
                <a:cs typeface="Calibri"/>
              </a:rPr>
              <a:t>by </a:t>
            </a:r>
            <a:r>
              <a:rPr sz="1000" spc="-5" dirty="0">
                <a:latin typeface="Calibri"/>
                <a:cs typeface="Calibri"/>
              </a:rPr>
              <a:t>the</a:t>
            </a:r>
            <a:r>
              <a:rPr sz="1000" spc="6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broker;</a:t>
            </a:r>
            <a:endParaRPr sz="1000">
              <a:latin typeface="Calibri"/>
              <a:cs typeface="Calibri"/>
            </a:endParaRPr>
          </a:p>
          <a:p>
            <a:pPr marL="299085" indent="-172085">
              <a:lnSpc>
                <a:spcPts val="1070"/>
              </a:lnSpc>
              <a:buFont typeface="Symbol"/>
              <a:buChar char=""/>
              <a:tabLst>
                <a:tab pos="299720" algn="l"/>
              </a:tabLst>
            </a:pPr>
            <a:r>
              <a:rPr sz="1000" spc="-5" dirty="0">
                <a:latin typeface="Calibri"/>
                <a:cs typeface="Calibri"/>
              </a:rPr>
              <a:t>Answer the </a:t>
            </a:r>
            <a:r>
              <a:rPr sz="1000" dirty="0">
                <a:latin typeface="Calibri"/>
                <a:cs typeface="Calibri"/>
              </a:rPr>
              <a:t>client’s </a:t>
            </a:r>
            <a:r>
              <a:rPr sz="1000" spc="-5" dirty="0">
                <a:latin typeface="Calibri"/>
                <a:cs typeface="Calibri"/>
              </a:rPr>
              <a:t>questions and present any </a:t>
            </a:r>
            <a:r>
              <a:rPr sz="1000" spc="-10" dirty="0">
                <a:latin typeface="Calibri"/>
                <a:cs typeface="Calibri"/>
              </a:rPr>
              <a:t>offer </a:t>
            </a:r>
            <a:r>
              <a:rPr sz="1000" spc="-5" dirty="0">
                <a:latin typeface="Calibri"/>
                <a:cs typeface="Calibri"/>
              </a:rPr>
              <a:t>to </a:t>
            </a:r>
            <a:r>
              <a:rPr sz="1000" dirty="0">
                <a:latin typeface="Calibri"/>
                <a:cs typeface="Calibri"/>
              </a:rPr>
              <a:t>or </a:t>
            </a:r>
            <a:r>
              <a:rPr sz="1000" spc="-10" dirty="0">
                <a:latin typeface="Calibri"/>
                <a:cs typeface="Calibri"/>
              </a:rPr>
              <a:t>counter-offer </a:t>
            </a:r>
            <a:r>
              <a:rPr sz="1000" spc="-5" dirty="0">
                <a:latin typeface="Calibri"/>
                <a:cs typeface="Calibri"/>
              </a:rPr>
              <a:t>from the client;</a:t>
            </a:r>
            <a:r>
              <a:rPr sz="1000" spc="7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and</a:t>
            </a:r>
            <a:endParaRPr sz="1000">
              <a:latin typeface="Calibri"/>
              <a:cs typeface="Calibri"/>
            </a:endParaRPr>
          </a:p>
          <a:p>
            <a:pPr marL="299085" indent="-172085">
              <a:lnSpc>
                <a:spcPts val="1135"/>
              </a:lnSpc>
              <a:buFont typeface="Symbol"/>
              <a:buChar char=""/>
              <a:tabLst>
                <a:tab pos="299720" algn="l"/>
              </a:tabLst>
            </a:pPr>
            <a:r>
              <a:rPr sz="1000" spc="-5" dirty="0">
                <a:latin typeface="Calibri"/>
                <a:cs typeface="Calibri"/>
              </a:rPr>
              <a:t>Treat all parties to a real </a:t>
            </a:r>
            <a:r>
              <a:rPr sz="1000" dirty="0">
                <a:latin typeface="Calibri"/>
                <a:cs typeface="Calibri"/>
              </a:rPr>
              <a:t>estate </a:t>
            </a:r>
            <a:r>
              <a:rPr sz="1000" spc="-5" dirty="0">
                <a:latin typeface="Calibri"/>
                <a:cs typeface="Calibri"/>
              </a:rPr>
              <a:t>transaction honestly </a:t>
            </a:r>
            <a:r>
              <a:rPr sz="1000" dirty="0">
                <a:latin typeface="Calibri"/>
                <a:cs typeface="Calibri"/>
              </a:rPr>
              <a:t>and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fairly.</a:t>
            </a:r>
            <a:endParaRPr sz="1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875"/>
              </a:spcBef>
            </a:pPr>
            <a:r>
              <a:rPr sz="1000" b="1" spc="-5" dirty="0">
                <a:latin typeface="Calibri"/>
                <a:cs typeface="Calibri"/>
              </a:rPr>
              <a:t>A LICENSE HOLDER CAN REPRESENT A PARTY IN A REAL ESTATE</a:t>
            </a:r>
            <a:r>
              <a:rPr sz="1000" b="1" spc="2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TRANSACTION: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 marL="12700" marR="11430" algn="just">
              <a:lnSpc>
                <a:spcPct val="86800"/>
              </a:lnSpc>
            </a:pPr>
            <a:r>
              <a:rPr sz="1000" b="1" spc="-5" dirty="0">
                <a:latin typeface="Calibri"/>
                <a:cs typeface="Calibri"/>
              </a:rPr>
              <a:t>AS </a:t>
            </a:r>
            <a:r>
              <a:rPr sz="1000" b="1" spc="-10" dirty="0">
                <a:latin typeface="Calibri"/>
                <a:cs typeface="Calibri"/>
              </a:rPr>
              <a:t>AGENT </a:t>
            </a:r>
            <a:r>
              <a:rPr sz="1000" b="1" spc="-5" dirty="0">
                <a:latin typeface="Calibri"/>
                <a:cs typeface="Calibri"/>
              </a:rPr>
              <a:t>FOR OWNER (SELLER/LANDLORD): </a:t>
            </a:r>
            <a:r>
              <a:rPr sz="1000" dirty="0">
                <a:latin typeface="Calibri"/>
                <a:cs typeface="Calibri"/>
              </a:rPr>
              <a:t>The </a:t>
            </a:r>
            <a:r>
              <a:rPr sz="1000" spc="5" dirty="0">
                <a:latin typeface="Calibri"/>
                <a:cs typeface="Calibri"/>
              </a:rPr>
              <a:t>broker </a:t>
            </a:r>
            <a:r>
              <a:rPr sz="1000" dirty="0">
                <a:latin typeface="Calibri"/>
                <a:cs typeface="Calibri"/>
              </a:rPr>
              <a:t>becomes the </a:t>
            </a:r>
            <a:r>
              <a:rPr sz="1000" spc="5" dirty="0">
                <a:latin typeface="Calibri"/>
                <a:cs typeface="Calibri"/>
              </a:rPr>
              <a:t>property owner's </a:t>
            </a:r>
            <a:r>
              <a:rPr sz="1000" dirty="0">
                <a:latin typeface="Calibri"/>
                <a:cs typeface="Calibri"/>
              </a:rPr>
              <a:t>agent through </a:t>
            </a:r>
            <a:r>
              <a:rPr sz="1000" spc="-5" dirty="0">
                <a:latin typeface="Calibri"/>
                <a:cs typeface="Calibri"/>
              </a:rPr>
              <a:t>an </a:t>
            </a:r>
            <a:r>
              <a:rPr sz="1000" dirty="0">
                <a:latin typeface="Calibri"/>
                <a:cs typeface="Calibri"/>
              </a:rPr>
              <a:t>agreement </a:t>
            </a:r>
            <a:r>
              <a:rPr sz="1000" spc="10" dirty="0">
                <a:latin typeface="Calibri"/>
                <a:cs typeface="Calibri"/>
              </a:rPr>
              <a:t>with </a:t>
            </a:r>
            <a:r>
              <a:rPr sz="1000" dirty="0">
                <a:latin typeface="Calibri"/>
                <a:cs typeface="Calibri"/>
              </a:rPr>
              <a:t>the  </a:t>
            </a:r>
            <a:r>
              <a:rPr sz="1000" spc="-5" dirty="0">
                <a:latin typeface="Calibri"/>
                <a:cs typeface="Calibri"/>
              </a:rPr>
              <a:t>owner, usually in a </a:t>
            </a:r>
            <a:r>
              <a:rPr sz="1000" spc="-10" dirty="0">
                <a:latin typeface="Calibri"/>
                <a:cs typeface="Calibri"/>
              </a:rPr>
              <a:t>written listing </a:t>
            </a:r>
            <a:r>
              <a:rPr sz="1000" spc="-5" dirty="0">
                <a:latin typeface="Calibri"/>
                <a:cs typeface="Calibri"/>
              </a:rPr>
              <a:t>to sell or property management agreement. An owner's agent must perform the broker’s </a:t>
            </a:r>
            <a:r>
              <a:rPr sz="1000" spc="5" dirty="0">
                <a:latin typeface="Calibri"/>
                <a:cs typeface="Calibri"/>
              </a:rPr>
              <a:t>minimum  </a:t>
            </a:r>
            <a:r>
              <a:rPr sz="1000" spc="-5" dirty="0">
                <a:latin typeface="Calibri"/>
                <a:cs typeface="Calibri"/>
              </a:rPr>
              <a:t>duties </a:t>
            </a:r>
            <a:r>
              <a:rPr sz="1000" dirty="0">
                <a:latin typeface="Calibri"/>
                <a:cs typeface="Calibri"/>
              </a:rPr>
              <a:t>above and </a:t>
            </a:r>
            <a:r>
              <a:rPr sz="1000" spc="-10" dirty="0">
                <a:latin typeface="Calibri"/>
                <a:cs typeface="Calibri"/>
              </a:rPr>
              <a:t>must </a:t>
            </a:r>
            <a:r>
              <a:rPr sz="1000" dirty="0">
                <a:latin typeface="Calibri"/>
                <a:cs typeface="Calibri"/>
              </a:rPr>
              <a:t>inform </a:t>
            </a:r>
            <a:r>
              <a:rPr sz="1000" spc="-5" dirty="0">
                <a:latin typeface="Calibri"/>
                <a:cs typeface="Calibri"/>
              </a:rPr>
              <a:t>the owner </a:t>
            </a:r>
            <a:r>
              <a:rPr sz="1000" dirty="0">
                <a:latin typeface="Calibri"/>
                <a:cs typeface="Calibri"/>
              </a:rPr>
              <a:t>of any </a:t>
            </a:r>
            <a:r>
              <a:rPr sz="1000" spc="-5" dirty="0">
                <a:latin typeface="Calibri"/>
                <a:cs typeface="Calibri"/>
              </a:rPr>
              <a:t>material information about the property or transaction known by the agent, </a:t>
            </a:r>
            <a:r>
              <a:rPr sz="1000" dirty="0">
                <a:latin typeface="Calibri"/>
                <a:cs typeface="Calibri"/>
              </a:rPr>
              <a:t>including  </a:t>
            </a:r>
            <a:r>
              <a:rPr sz="1000" spc="-5" dirty="0">
                <a:latin typeface="Calibri"/>
                <a:cs typeface="Calibri"/>
              </a:rPr>
              <a:t>information disclosed to the agent or subagent </a:t>
            </a:r>
            <a:r>
              <a:rPr sz="1000" dirty="0">
                <a:latin typeface="Calibri"/>
                <a:cs typeface="Calibri"/>
              </a:rPr>
              <a:t>by </a:t>
            </a:r>
            <a:r>
              <a:rPr sz="1000" spc="-5" dirty="0">
                <a:latin typeface="Calibri"/>
                <a:cs typeface="Calibri"/>
              </a:rPr>
              <a:t>the buyer or buyer’s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agent.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 marR="5080" algn="just">
              <a:lnSpc>
                <a:spcPct val="86300"/>
              </a:lnSpc>
            </a:pPr>
            <a:r>
              <a:rPr sz="1000" b="1" spc="-5" dirty="0">
                <a:latin typeface="Calibri"/>
                <a:cs typeface="Calibri"/>
              </a:rPr>
              <a:t>AS AGENT FOR BUYER/TENANT: </a:t>
            </a:r>
            <a:r>
              <a:rPr sz="1000" dirty="0">
                <a:latin typeface="Calibri"/>
                <a:cs typeface="Calibri"/>
              </a:rPr>
              <a:t>The </a:t>
            </a:r>
            <a:r>
              <a:rPr sz="1000" spc="5" dirty="0">
                <a:latin typeface="Calibri"/>
                <a:cs typeface="Calibri"/>
              </a:rPr>
              <a:t>broker becomes the </a:t>
            </a:r>
            <a:r>
              <a:rPr sz="1000" spc="10" dirty="0">
                <a:latin typeface="Calibri"/>
                <a:cs typeface="Calibri"/>
              </a:rPr>
              <a:t>buyer/tenant's </a:t>
            </a:r>
            <a:r>
              <a:rPr sz="1000" spc="5" dirty="0">
                <a:latin typeface="Calibri"/>
                <a:cs typeface="Calibri"/>
              </a:rPr>
              <a:t>agent by agreeing </a:t>
            </a:r>
            <a:r>
              <a:rPr sz="1000" dirty="0">
                <a:latin typeface="Calibri"/>
                <a:cs typeface="Calibri"/>
              </a:rPr>
              <a:t>to </a:t>
            </a:r>
            <a:r>
              <a:rPr sz="1000" spc="5" dirty="0">
                <a:latin typeface="Calibri"/>
                <a:cs typeface="Calibri"/>
              </a:rPr>
              <a:t>represent the buyer, usually through </a:t>
            </a:r>
            <a:r>
              <a:rPr sz="1000" spc="-5" dirty="0">
                <a:latin typeface="Calibri"/>
                <a:cs typeface="Calibri"/>
              </a:rPr>
              <a:t>a  </a:t>
            </a:r>
            <a:r>
              <a:rPr sz="1000" spc="-10" dirty="0">
                <a:latin typeface="Calibri"/>
                <a:cs typeface="Calibri"/>
              </a:rPr>
              <a:t>written </a:t>
            </a:r>
            <a:r>
              <a:rPr sz="1000" spc="-5" dirty="0">
                <a:latin typeface="Calibri"/>
                <a:cs typeface="Calibri"/>
              </a:rPr>
              <a:t>representation agreement. A buyer's agent </a:t>
            </a:r>
            <a:r>
              <a:rPr sz="1000" spc="-10" dirty="0">
                <a:latin typeface="Calibri"/>
                <a:cs typeface="Calibri"/>
              </a:rPr>
              <a:t>must </a:t>
            </a:r>
            <a:r>
              <a:rPr sz="1000" dirty="0">
                <a:latin typeface="Calibri"/>
                <a:cs typeface="Calibri"/>
              </a:rPr>
              <a:t>perform </a:t>
            </a:r>
            <a:r>
              <a:rPr sz="1000" spc="-5" dirty="0">
                <a:latin typeface="Calibri"/>
                <a:cs typeface="Calibri"/>
              </a:rPr>
              <a:t>the broker’s minimum </a:t>
            </a:r>
            <a:r>
              <a:rPr sz="1000" spc="-10" dirty="0">
                <a:latin typeface="Calibri"/>
                <a:cs typeface="Calibri"/>
              </a:rPr>
              <a:t>duties </a:t>
            </a:r>
            <a:r>
              <a:rPr sz="1000" spc="-5" dirty="0">
                <a:latin typeface="Calibri"/>
                <a:cs typeface="Calibri"/>
              </a:rPr>
              <a:t>above and must inform the buyer of any  material information about the property or transaction known by the agent, including information disclosed to the </a:t>
            </a:r>
            <a:r>
              <a:rPr sz="1000" dirty="0">
                <a:latin typeface="Calibri"/>
                <a:cs typeface="Calibri"/>
              </a:rPr>
              <a:t>agent </a:t>
            </a:r>
            <a:r>
              <a:rPr sz="1000" spc="-5" dirty="0">
                <a:latin typeface="Calibri"/>
                <a:cs typeface="Calibri"/>
              </a:rPr>
              <a:t>by </a:t>
            </a:r>
            <a:r>
              <a:rPr sz="1000" spc="20" dirty="0">
                <a:latin typeface="Calibri"/>
                <a:cs typeface="Calibri"/>
              </a:rPr>
              <a:t>the </a:t>
            </a:r>
            <a:r>
              <a:rPr sz="1000" spc="-5" dirty="0">
                <a:latin typeface="Calibri"/>
                <a:cs typeface="Calibri"/>
              </a:rPr>
              <a:t>seller or  seller’s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agent.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 marR="19685" algn="just">
              <a:lnSpc>
                <a:spcPct val="86500"/>
              </a:lnSpc>
            </a:pPr>
            <a:r>
              <a:rPr sz="1000" b="1" spc="-5" dirty="0">
                <a:latin typeface="Calibri"/>
                <a:cs typeface="Calibri"/>
              </a:rPr>
              <a:t>AS AGENT FOR BOTH - INTERMEDIARY</a:t>
            </a:r>
            <a:r>
              <a:rPr sz="1000" spc="-5" dirty="0">
                <a:latin typeface="Calibri"/>
                <a:cs typeface="Calibri"/>
              </a:rPr>
              <a:t>: </a:t>
            </a:r>
            <a:r>
              <a:rPr sz="1000" dirty="0">
                <a:latin typeface="Calibri"/>
                <a:cs typeface="Calibri"/>
              </a:rPr>
              <a:t>To act as an </a:t>
            </a:r>
            <a:r>
              <a:rPr sz="1000" spc="5" dirty="0">
                <a:latin typeface="Calibri"/>
                <a:cs typeface="Calibri"/>
              </a:rPr>
              <a:t>intermediary between the parties the broker must </a:t>
            </a:r>
            <a:r>
              <a:rPr sz="1000" dirty="0">
                <a:latin typeface="Calibri"/>
                <a:cs typeface="Calibri"/>
              </a:rPr>
              <a:t>first </a:t>
            </a:r>
            <a:r>
              <a:rPr sz="1000" spc="5" dirty="0">
                <a:latin typeface="Calibri"/>
                <a:cs typeface="Calibri"/>
              </a:rPr>
              <a:t>obtain the </a:t>
            </a:r>
            <a:r>
              <a:rPr sz="1000" dirty="0">
                <a:latin typeface="Calibri"/>
                <a:cs typeface="Calibri"/>
              </a:rPr>
              <a:t>written  </a:t>
            </a:r>
            <a:r>
              <a:rPr sz="1000" spc="-5" dirty="0">
                <a:latin typeface="Calibri"/>
                <a:cs typeface="Calibri"/>
              </a:rPr>
              <a:t>agreement of </a:t>
            </a:r>
            <a:r>
              <a:rPr sz="1000" i="1" spc="-5" dirty="0">
                <a:latin typeface="Calibri"/>
                <a:cs typeface="Calibri"/>
              </a:rPr>
              <a:t>each </a:t>
            </a:r>
            <a:r>
              <a:rPr sz="1000" i="1" spc="-10" dirty="0">
                <a:latin typeface="Calibri"/>
                <a:cs typeface="Calibri"/>
              </a:rPr>
              <a:t>party </a:t>
            </a:r>
            <a:r>
              <a:rPr sz="1000" spc="-5" dirty="0">
                <a:latin typeface="Calibri"/>
                <a:cs typeface="Calibri"/>
              </a:rPr>
              <a:t>to </a:t>
            </a:r>
            <a:r>
              <a:rPr sz="1000" spc="-10" dirty="0">
                <a:latin typeface="Calibri"/>
                <a:cs typeface="Calibri"/>
              </a:rPr>
              <a:t>the </a:t>
            </a:r>
            <a:r>
              <a:rPr sz="1000" spc="-5" dirty="0">
                <a:latin typeface="Calibri"/>
                <a:cs typeface="Calibri"/>
              </a:rPr>
              <a:t>transaction. </a:t>
            </a:r>
            <a:r>
              <a:rPr sz="1000" spc="-10" dirty="0">
                <a:latin typeface="Calibri"/>
                <a:cs typeface="Calibri"/>
              </a:rPr>
              <a:t>The written </a:t>
            </a:r>
            <a:r>
              <a:rPr sz="1000" spc="-5" dirty="0">
                <a:latin typeface="Calibri"/>
                <a:cs typeface="Calibri"/>
              </a:rPr>
              <a:t>agreement must state who will pay the broker and, in conspicuous bold or  underlined print, </a:t>
            </a:r>
            <a:r>
              <a:rPr sz="1000" spc="-10" dirty="0">
                <a:latin typeface="Calibri"/>
                <a:cs typeface="Calibri"/>
              </a:rPr>
              <a:t>set </a:t>
            </a:r>
            <a:r>
              <a:rPr sz="1000" spc="-5" dirty="0">
                <a:latin typeface="Calibri"/>
                <a:cs typeface="Calibri"/>
              </a:rPr>
              <a:t>forth the broker's obligations </a:t>
            </a:r>
            <a:r>
              <a:rPr sz="1000" dirty="0">
                <a:latin typeface="Calibri"/>
                <a:cs typeface="Calibri"/>
              </a:rPr>
              <a:t>as an </a:t>
            </a:r>
            <a:r>
              <a:rPr sz="1000" spc="-5" dirty="0">
                <a:latin typeface="Calibri"/>
                <a:cs typeface="Calibri"/>
              </a:rPr>
              <a:t>intermediary. A broker who acts as an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intermediary:</a:t>
            </a:r>
            <a:endParaRPr sz="1000">
              <a:latin typeface="Calibri"/>
              <a:cs typeface="Calibri"/>
            </a:endParaRPr>
          </a:p>
          <a:p>
            <a:pPr marL="299085" indent="-172085">
              <a:lnSpc>
                <a:spcPts val="990"/>
              </a:lnSpc>
              <a:buFont typeface="Symbol"/>
              <a:buChar char=""/>
              <a:tabLst>
                <a:tab pos="299720" algn="l"/>
              </a:tabLst>
            </a:pPr>
            <a:r>
              <a:rPr sz="1000" spc="-5" dirty="0">
                <a:latin typeface="Calibri"/>
                <a:cs typeface="Calibri"/>
              </a:rPr>
              <a:t>Must treat all parties to the transaction impartially and</a:t>
            </a:r>
            <a:r>
              <a:rPr sz="1000" spc="5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fairly;</a:t>
            </a:r>
            <a:endParaRPr sz="1000">
              <a:latin typeface="Calibri"/>
              <a:cs typeface="Calibri"/>
            </a:endParaRPr>
          </a:p>
          <a:p>
            <a:pPr marL="299085" marR="13335" indent="-172085">
              <a:lnSpc>
                <a:spcPts val="1040"/>
              </a:lnSpc>
              <a:spcBef>
                <a:spcPts val="100"/>
              </a:spcBef>
              <a:buFont typeface="Symbol"/>
              <a:buChar char=""/>
              <a:tabLst>
                <a:tab pos="299720" algn="l"/>
              </a:tabLst>
            </a:pPr>
            <a:r>
              <a:rPr sz="1000" dirty="0">
                <a:latin typeface="Calibri"/>
                <a:cs typeface="Calibri"/>
              </a:rPr>
              <a:t>May, </a:t>
            </a:r>
            <a:r>
              <a:rPr sz="1000" spc="-5" dirty="0">
                <a:latin typeface="Calibri"/>
                <a:cs typeface="Calibri"/>
              </a:rPr>
              <a:t>with the parties' </a:t>
            </a:r>
            <a:r>
              <a:rPr sz="1000" spc="-10" dirty="0">
                <a:latin typeface="Calibri"/>
                <a:cs typeface="Calibri"/>
              </a:rPr>
              <a:t>written </a:t>
            </a:r>
            <a:r>
              <a:rPr sz="1000" spc="-5" dirty="0">
                <a:latin typeface="Calibri"/>
                <a:cs typeface="Calibri"/>
              </a:rPr>
              <a:t>consent, </a:t>
            </a:r>
            <a:r>
              <a:rPr sz="1000" dirty="0">
                <a:latin typeface="Calibri"/>
                <a:cs typeface="Calibri"/>
              </a:rPr>
              <a:t>appoint </a:t>
            </a:r>
            <a:r>
              <a:rPr sz="1000" spc="-5" dirty="0">
                <a:latin typeface="Calibri"/>
                <a:cs typeface="Calibri"/>
              </a:rPr>
              <a:t>a different license holder associated with the broker to each party (owner </a:t>
            </a:r>
            <a:r>
              <a:rPr sz="1000" spc="-40" dirty="0">
                <a:latin typeface="Calibri"/>
                <a:cs typeface="Calibri"/>
              </a:rPr>
              <a:t>and  </a:t>
            </a:r>
            <a:r>
              <a:rPr sz="1000" dirty="0">
                <a:latin typeface="Calibri"/>
                <a:cs typeface="Calibri"/>
              </a:rPr>
              <a:t>buyer) </a:t>
            </a:r>
            <a:r>
              <a:rPr sz="1000" spc="-5" dirty="0">
                <a:latin typeface="Calibri"/>
                <a:cs typeface="Calibri"/>
              </a:rPr>
              <a:t>to communicate with, provide </a:t>
            </a:r>
            <a:r>
              <a:rPr sz="1000" dirty="0">
                <a:latin typeface="Calibri"/>
                <a:cs typeface="Calibri"/>
              </a:rPr>
              <a:t>opinions and </a:t>
            </a:r>
            <a:r>
              <a:rPr sz="1000" spc="-5" dirty="0">
                <a:latin typeface="Calibri"/>
                <a:cs typeface="Calibri"/>
              </a:rPr>
              <a:t>advice </a:t>
            </a:r>
            <a:r>
              <a:rPr sz="1000" dirty="0">
                <a:latin typeface="Calibri"/>
                <a:cs typeface="Calibri"/>
              </a:rPr>
              <a:t>to, and </a:t>
            </a:r>
            <a:r>
              <a:rPr sz="1000" spc="-5" dirty="0">
                <a:latin typeface="Calibri"/>
                <a:cs typeface="Calibri"/>
              </a:rPr>
              <a:t>carry out the instructions </a:t>
            </a:r>
            <a:r>
              <a:rPr sz="1000" dirty="0">
                <a:latin typeface="Calibri"/>
                <a:cs typeface="Calibri"/>
              </a:rPr>
              <a:t>of </a:t>
            </a:r>
            <a:r>
              <a:rPr sz="1000" spc="-5" dirty="0">
                <a:latin typeface="Calibri"/>
                <a:cs typeface="Calibri"/>
              </a:rPr>
              <a:t>each party to the</a:t>
            </a:r>
            <a:r>
              <a:rPr sz="1000" spc="2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transaction.</a:t>
            </a:r>
            <a:endParaRPr sz="1000">
              <a:latin typeface="Calibri"/>
              <a:cs typeface="Calibri"/>
            </a:endParaRPr>
          </a:p>
          <a:p>
            <a:pPr marL="299085" indent="-172085">
              <a:lnSpc>
                <a:spcPts val="985"/>
              </a:lnSpc>
              <a:buFont typeface="Symbol"/>
              <a:buChar char=""/>
              <a:tabLst>
                <a:tab pos="299720" algn="l"/>
              </a:tabLst>
            </a:pPr>
            <a:r>
              <a:rPr sz="1000" spc="-5" dirty="0">
                <a:latin typeface="Calibri"/>
                <a:cs typeface="Calibri"/>
              </a:rPr>
              <a:t>Must not, unless specifically authorized in writing to </a:t>
            </a:r>
            <a:r>
              <a:rPr sz="1000" dirty="0">
                <a:latin typeface="Calibri"/>
                <a:cs typeface="Calibri"/>
              </a:rPr>
              <a:t>do </a:t>
            </a:r>
            <a:r>
              <a:rPr sz="1000" spc="-5" dirty="0">
                <a:latin typeface="Calibri"/>
                <a:cs typeface="Calibri"/>
              </a:rPr>
              <a:t>so </a:t>
            </a:r>
            <a:r>
              <a:rPr sz="1000" dirty="0">
                <a:latin typeface="Calibri"/>
                <a:cs typeface="Calibri"/>
              </a:rPr>
              <a:t>by </a:t>
            </a:r>
            <a:r>
              <a:rPr sz="1000" spc="-5" dirty="0">
                <a:latin typeface="Calibri"/>
                <a:cs typeface="Calibri"/>
              </a:rPr>
              <a:t>the </a:t>
            </a:r>
            <a:r>
              <a:rPr sz="1000" dirty="0">
                <a:latin typeface="Calibri"/>
                <a:cs typeface="Calibri"/>
              </a:rPr>
              <a:t>party,</a:t>
            </a:r>
            <a:r>
              <a:rPr sz="1000" spc="6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disclose:</a:t>
            </a:r>
            <a:endParaRPr sz="1000">
              <a:latin typeface="Calibri"/>
              <a:cs typeface="Calibri"/>
            </a:endParaRPr>
          </a:p>
          <a:p>
            <a:pPr marL="527685" lvl="1" indent="-228600">
              <a:lnSpc>
                <a:spcPts val="1040"/>
              </a:lnSpc>
              <a:buSzPct val="90000"/>
              <a:buFont typeface="Arial"/>
              <a:buChar char="o"/>
              <a:tabLst>
                <a:tab pos="527685" algn="l"/>
                <a:tab pos="528320" algn="l"/>
              </a:tabLst>
            </a:pPr>
            <a:r>
              <a:rPr sz="1000" spc="-5" dirty="0">
                <a:latin typeface="Calibri"/>
                <a:cs typeface="Calibri"/>
              </a:rPr>
              <a:t>that the owner will accept a price </a:t>
            </a:r>
            <a:r>
              <a:rPr sz="1000" dirty="0">
                <a:latin typeface="Calibri"/>
                <a:cs typeface="Calibri"/>
              </a:rPr>
              <a:t>less </a:t>
            </a:r>
            <a:r>
              <a:rPr sz="1000" spc="-5" dirty="0">
                <a:latin typeface="Calibri"/>
                <a:cs typeface="Calibri"/>
              </a:rPr>
              <a:t>than the </a:t>
            </a:r>
            <a:r>
              <a:rPr sz="1000" spc="-10" dirty="0">
                <a:latin typeface="Calibri"/>
                <a:cs typeface="Calibri"/>
              </a:rPr>
              <a:t>written </a:t>
            </a:r>
            <a:r>
              <a:rPr sz="1000" spc="-5" dirty="0">
                <a:latin typeface="Calibri"/>
                <a:cs typeface="Calibri"/>
              </a:rPr>
              <a:t>asking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price;</a:t>
            </a:r>
            <a:endParaRPr sz="1000">
              <a:latin typeface="Calibri"/>
              <a:cs typeface="Calibri"/>
            </a:endParaRPr>
          </a:p>
          <a:p>
            <a:pPr marL="527685" lvl="1" indent="-228600">
              <a:lnSpc>
                <a:spcPts val="1040"/>
              </a:lnSpc>
              <a:buSzPct val="90000"/>
              <a:buFont typeface="Arial"/>
              <a:buChar char="o"/>
              <a:tabLst>
                <a:tab pos="527685" algn="l"/>
                <a:tab pos="528320" algn="l"/>
              </a:tabLst>
            </a:pPr>
            <a:r>
              <a:rPr sz="1000" spc="-5" dirty="0">
                <a:latin typeface="Calibri"/>
                <a:cs typeface="Calibri"/>
              </a:rPr>
              <a:t>that the buyer/tenant will pay a price greater than the price </a:t>
            </a:r>
            <a:r>
              <a:rPr sz="1000" spc="-10" dirty="0">
                <a:latin typeface="Calibri"/>
                <a:cs typeface="Calibri"/>
              </a:rPr>
              <a:t>submitted </a:t>
            </a:r>
            <a:r>
              <a:rPr sz="1000" spc="-5" dirty="0">
                <a:latin typeface="Calibri"/>
                <a:cs typeface="Calibri"/>
              </a:rPr>
              <a:t>in a </a:t>
            </a:r>
            <a:r>
              <a:rPr sz="1000" spc="-10" dirty="0">
                <a:latin typeface="Calibri"/>
                <a:cs typeface="Calibri"/>
              </a:rPr>
              <a:t>written offer;</a:t>
            </a:r>
            <a:r>
              <a:rPr sz="1000" spc="1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and</a:t>
            </a:r>
            <a:endParaRPr sz="1000">
              <a:latin typeface="Calibri"/>
              <a:cs typeface="Calibri"/>
            </a:endParaRPr>
          </a:p>
          <a:p>
            <a:pPr marL="527685" marR="245745" lvl="1" indent="-228600">
              <a:lnSpc>
                <a:spcPts val="1030"/>
              </a:lnSpc>
              <a:spcBef>
                <a:spcPts val="100"/>
              </a:spcBef>
              <a:buSzPct val="90000"/>
              <a:buFont typeface="Arial"/>
              <a:buChar char="o"/>
              <a:tabLst>
                <a:tab pos="527685" algn="l"/>
                <a:tab pos="528320" algn="l"/>
              </a:tabLst>
            </a:pPr>
            <a:r>
              <a:rPr sz="1000" spc="-5" dirty="0">
                <a:latin typeface="Calibri"/>
                <a:cs typeface="Calibri"/>
              </a:rPr>
              <a:t>any confidential information or any other information </a:t>
            </a:r>
            <a:r>
              <a:rPr sz="1000" dirty="0">
                <a:latin typeface="Calibri"/>
                <a:cs typeface="Calibri"/>
              </a:rPr>
              <a:t>that </a:t>
            </a:r>
            <a:r>
              <a:rPr sz="1000" spc="-5" dirty="0">
                <a:latin typeface="Calibri"/>
                <a:cs typeface="Calibri"/>
              </a:rPr>
              <a:t>a party specifically instructs the broker in writing </a:t>
            </a:r>
            <a:r>
              <a:rPr sz="1000" dirty="0">
                <a:latin typeface="Calibri"/>
                <a:cs typeface="Calibri"/>
              </a:rPr>
              <a:t>not </a:t>
            </a:r>
            <a:r>
              <a:rPr sz="1000" spc="-5" dirty="0">
                <a:latin typeface="Calibri"/>
                <a:cs typeface="Calibri"/>
              </a:rPr>
              <a:t>to  disclose, unless required to </a:t>
            </a:r>
            <a:r>
              <a:rPr sz="1000" spc="5" dirty="0">
                <a:latin typeface="Calibri"/>
                <a:cs typeface="Calibri"/>
              </a:rPr>
              <a:t>do </a:t>
            </a:r>
            <a:r>
              <a:rPr sz="1000" spc="-5" dirty="0">
                <a:latin typeface="Calibri"/>
                <a:cs typeface="Calibri"/>
              </a:rPr>
              <a:t>so by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law.</a:t>
            </a:r>
            <a:endParaRPr sz="1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"/>
              <a:buChar char="o"/>
            </a:pPr>
            <a:endParaRPr sz="900">
              <a:latin typeface="Times New Roman"/>
              <a:cs typeface="Times New Roman"/>
            </a:endParaRPr>
          </a:p>
          <a:p>
            <a:pPr marL="12700" marR="254635">
              <a:lnSpc>
                <a:spcPts val="1030"/>
              </a:lnSpc>
              <a:spcBef>
                <a:spcPts val="5"/>
              </a:spcBef>
            </a:pPr>
            <a:r>
              <a:rPr sz="1000" b="1" spc="-5" dirty="0">
                <a:latin typeface="Calibri"/>
                <a:cs typeface="Calibri"/>
              </a:rPr>
              <a:t>AS SUBAGENT: </a:t>
            </a:r>
            <a:r>
              <a:rPr sz="1000" spc="-5" dirty="0">
                <a:latin typeface="Calibri"/>
                <a:cs typeface="Calibri"/>
              </a:rPr>
              <a:t>A </a:t>
            </a:r>
            <a:r>
              <a:rPr sz="1000" dirty="0">
                <a:latin typeface="Calibri"/>
                <a:cs typeface="Calibri"/>
              </a:rPr>
              <a:t>license </a:t>
            </a:r>
            <a:r>
              <a:rPr sz="1000" spc="5" dirty="0">
                <a:latin typeface="Calibri"/>
                <a:cs typeface="Calibri"/>
              </a:rPr>
              <a:t>holder </a:t>
            </a:r>
            <a:r>
              <a:rPr sz="1000" dirty="0">
                <a:latin typeface="Calibri"/>
                <a:cs typeface="Calibri"/>
              </a:rPr>
              <a:t>acts as </a:t>
            </a:r>
            <a:r>
              <a:rPr sz="1000" spc="-5" dirty="0">
                <a:latin typeface="Calibri"/>
                <a:cs typeface="Calibri"/>
              </a:rPr>
              <a:t>a </a:t>
            </a:r>
            <a:r>
              <a:rPr sz="1000" spc="5" dirty="0">
                <a:latin typeface="Calibri"/>
                <a:cs typeface="Calibri"/>
              </a:rPr>
              <a:t>subagent </a:t>
            </a:r>
            <a:r>
              <a:rPr sz="1000" spc="10" dirty="0">
                <a:latin typeface="Calibri"/>
                <a:cs typeface="Calibri"/>
              </a:rPr>
              <a:t>when </a:t>
            </a:r>
            <a:r>
              <a:rPr sz="1000" spc="5" dirty="0">
                <a:latin typeface="Calibri"/>
                <a:cs typeface="Calibri"/>
              </a:rPr>
              <a:t>aiding </a:t>
            </a:r>
            <a:r>
              <a:rPr sz="1000" spc="-5" dirty="0">
                <a:latin typeface="Calibri"/>
                <a:cs typeface="Calibri"/>
              </a:rPr>
              <a:t>a </a:t>
            </a:r>
            <a:r>
              <a:rPr sz="1000" spc="5" dirty="0">
                <a:latin typeface="Calibri"/>
                <a:cs typeface="Calibri"/>
              </a:rPr>
              <a:t>buyer </a:t>
            </a:r>
            <a:r>
              <a:rPr sz="1000" dirty="0">
                <a:latin typeface="Calibri"/>
                <a:cs typeface="Calibri"/>
              </a:rPr>
              <a:t>in </a:t>
            </a:r>
            <a:r>
              <a:rPr sz="1000" spc="-5" dirty="0">
                <a:latin typeface="Calibri"/>
                <a:cs typeface="Calibri"/>
              </a:rPr>
              <a:t>a </a:t>
            </a:r>
            <a:r>
              <a:rPr sz="1000" spc="5" dirty="0">
                <a:latin typeface="Calibri"/>
                <a:cs typeface="Calibri"/>
              </a:rPr>
              <a:t>transaction </a:t>
            </a:r>
            <a:r>
              <a:rPr sz="1000" spc="10" dirty="0">
                <a:latin typeface="Calibri"/>
                <a:cs typeface="Calibri"/>
              </a:rPr>
              <a:t>without </a:t>
            </a:r>
            <a:r>
              <a:rPr sz="1000" dirty="0">
                <a:latin typeface="Calibri"/>
                <a:cs typeface="Calibri"/>
              </a:rPr>
              <a:t>an </a:t>
            </a:r>
            <a:r>
              <a:rPr sz="1000" spc="5" dirty="0">
                <a:latin typeface="Calibri"/>
                <a:cs typeface="Calibri"/>
              </a:rPr>
              <a:t>agreement </a:t>
            </a:r>
            <a:r>
              <a:rPr sz="1000" dirty="0">
                <a:latin typeface="Calibri"/>
                <a:cs typeface="Calibri"/>
              </a:rPr>
              <a:t>to represent </a:t>
            </a:r>
            <a:r>
              <a:rPr sz="1000" spc="5" dirty="0">
                <a:latin typeface="Calibri"/>
                <a:cs typeface="Calibri"/>
              </a:rPr>
              <a:t>the  </a:t>
            </a:r>
            <a:r>
              <a:rPr sz="1000" spc="-5" dirty="0">
                <a:latin typeface="Calibri"/>
                <a:cs typeface="Calibri"/>
              </a:rPr>
              <a:t>buyer. A subagent can assist the buyer but does not represent the buyer and must place the interests of the owner</a:t>
            </a:r>
            <a:r>
              <a:rPr sz="1000" spc="1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first.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ts val="1135"/>
              </a:lnSpc>
              <a:spcBef>
                <a:spcPts val="869"/>
              </a:spcBef>
            </a:pPr>
            <a:r>
              <a:rPr sz="1000" b="1" spc="-5" dirty="0">
                <a:latin typeface="Calibri"/>
                <a:cs typeface="Calibri"/>
              </a:rPr>
              <a:t>TO AVOID DISPUTES, ALL AGREEMENTS BETWEEN YOU AND A BROKER SHOULD </a:t>
            </a:r>
            <a:r>
              <a:rPr sz="1000" b="1" dirty="0">
                <a:latin typeface="Calibri"/>
                <a:cs typeface="Calibri"/>
              </a:rPr>
              <a:t>BE </a:t>
            </a:r>
            <a:r>
              <a:rPr sz="1000" b="1" spc="-5" dirty="0">
                <a:latin typeface="Calibri"/>
                <a:cs typeface="Calibri"/>
              </a:rPr>
              <a:t>IN </a:t>
            </a:r>
            <a:r>
              <a:rPr sz="1000" b="1" spc="-10" dirty="0">
                <a:latin typeface="Calibri"/>
                <a:cs typeface="Calibri"/>
              </a:rPr>
              <a:t>WRITING </a:t>
            </a:r>
            <a:r>
              <a:rPr sz="1000" b="1" dirty="0">
                <a:latin typeface="Calibri"/>
                <a:cs typeface="Calibri"/>
              </a:rPr>
              <a:t>AND </a:t>
            </a:r>
            <a:r>
              <a:rPr sz="1000" b="1" spc="-5" dirty="0">
                <a:latin typeface="Calibri"/>
                <a:cs typeface="Calibri"/>
              </a:rPr>
              <a:t>CLEARLY</a:t>
            </a:r>
            <a:r>
              <a:rPr sz="1000" b="1" spc="7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ESTABLISH:</a:t>
            </a:r>
            <a:endParaRPr sz="1000">
              <a:latin typeface="Calibri"/>
              <a:cs typeface="Calibri"/>
            </a:endParaRPr>
          </a:p>
          <a:p>
            <a:pPr marL="299085" indent="-172085">
              <a:lnSpc>
                <a:spcPts val="1070"/>
              </a:lnSpc>
              <a:buFont typeface="Symbol"/>
              <a:buChar char=""/>
              <a:tabLst>
                <a:tab pos="299720" algn="l"/>
              </a:tabLst>
            </a:pPr>
            <a:r>
              <a:rPr sz="1000" spc="-5" dirty="0">
                <a:latin typeface="Calibri"/>
                <a:cs typeface="Calibri"/>
              </a:rPr>
              <a:t>The broker’s </a:t>
            </a:r>
            <a:r>
              <a:rPr sz="1000" dirty="0">
                <a:latin typeface="Calibri"/>
                <a:cs typeface="Calibri"/>
              </a:rPr>
              <a:t>duties and </a:t>
            </a:r>
            <a:r>
              <a:rPr sz="1000" spc="-5" dirty="0">
                <a:latin typeface="Calibri"/>
                <a:cs typeface="Calibri"/>
              </a:rPr>
              <a:t>responsibilities to </a:t>
            </a:r>
            <a:r>
              <a:rPr sz="1000" dirty="0">
                <a:latin typeface="Calibri"/>
                <a:cs typeface="Calibri"/>
              </a:rPr>
              <a:t>you, and your </a:t>
            </a:r>
            <a:r>
              <a:rPr sz="1000" spc="-5" dirty="0">
                <a:latin typeface="Calibri"/>
                <a:cs typeface="Calibri"/>
              </a:rPr>
              <a:t>obligations </a:t>
            </a:r>
            <a:r>
              <a:rPr sz="1000" dirty="0">
                <a:latin typeface="Calibri"/>
                <a:cs typeface="Calibri"/>
              </a:rPr>
              <a:t>under </a:t>
            </a:r>
            <a:r>
              <a:rPr sz="1000" spc="-5" dirty="0">
                <a:latin typeface="Calibri"/>
                <a:cs typeface="Calibri"/>
              </a:rPr>
              <a:t>the representation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agreement.</a:t>
            </a:r>
            <a:endParaRPr sz="1000">
              <a:latin typeface="Calibri"/>
              <a:cs typeface="Calibri"/>
            </a:endParaRPr>
          </a:p>
          <a:p>
            <a:pPr marL="299085" indent="-172085">
              <a:lnSpc>
                <a:spcPts val="1135"/>
              </a:lnSpc>
              <a:buFont typeface="Symbol"/>
              <a:buChar char=""/>
              <a:tabLst>
                <a:tab pos="299720" algn="l"/>
              </a:tabLst>
            </a:pPr>
            <a:r>
              <a:rPr sz="1000" spc="-5" dirty="0">
                <a:latin typeface="Calibri"/>
                <a:cs typeface="Calibri"/>
              </a:rPr>
              <a:t>Who will pay the broker for </a:t>
            </a:r>
            <a:r>
              <a:rPr sz="1000" dirty="0">
                <a:latin typeface="Calibri"/>
                <a:cs typeface="Calibri"/>
              </a:rPr>
              <a:t>services </a:t>
            </a:r>
            <a:r>
              <a:rPr sz="1000" spc="-5" dirty="0">
                <a:latin typeface="Calibri"/>
                <a:cs typeface="Calibri"/>
              </a:rPr>
              <a:t>provided to </a:t>
            </a:r>
            <a:r>
              <a:rPr sz="1000" dirty="0">
                <a:latin typeface="Calibri"/>
                <a:cs typeface="Calibri"/>
              </a:rPr>
              <a:t>you, </a:t>
            </a:r>
            <a:r>
              <a:rPr sz="1000" spc="-5" dirty="0">
                <a:latin typeface="Calibri"/>
                <a:cs typeface="Calibri"/>
              </a:rPr>
              <a:t>when payment will </a:t>
            </a:r>
            <a:r>
              <a:rPr sz="1000" dirty="0">
                <a:latin typeface="Calibri"/>
                <a:cs typeface="Calibri"/>
              </a:rPr>
              <a:t>be </a:t>
            </a:r>
            <a:r>
              <a:rPr sz="1000" spc="-5" dirty="0">
                <a:latin typeface="Calibri"/>
                <a:cs typeface="Calibri"/>
              </a:rPr>
              <a:t>made </a:t>
            </a:r>
            <a:r>
              <a:rPr sz="1000" dirty="0">
                <a:latin typeface="Calibri"/>
                <a:cs typeface="Calibri"/>
              </a:rPr>
              <a:t>and </a:t>
            </a:r>
            <a:r>
              <a:rPr sz="1000" spc="-5" dirty="0">
                <a:latin typeface="Calibri"/>
                <a:cs typeface="Calibri"/>
              </a:rPr>
              <a:t>how the payment will </a:t>
            </a:r>
            <a:r>
              <a:rPr sz="1000" dirty="0">
                <a:latin typeface="Calibri"/>
                <a:cs typeface="Calibri"/>
              </a:rPr>
              <a:t>be</a:t>
            </a:r>
            <a:r>
              <a:rPr sz="1000" spc="17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calculated.</a:t>
            </a:r>
            <a:endParaRPr sz="1000">
              <a:latin typeface="Calibri"/>
              <a:cs typeface="Calibri"/>
            </a:endParaRPr>
          </a:p>
          <a:p>
            <a:pPr marL="12700" marR="22225" algn="just">
              <a:lnSpc>
                <a:spcPts val="1040"/>
              </a:lnSpc>
              <a:spcBef>
                <a:spcPts val="1045"/>
              </a:spcBef>
            </a:pPr>
            <a:r>
              <a:rPr sz="1000" b="1" spc="-5" dirty="0">
                <a:latin typeface="Calibri"/>
                <a:cs typeface="Calibri"/>
              </a:rPr>
              <a:t>LICENSE HOLDER CONTACT INFORMATION: </a:t>
            </a:r>
            <a:r>
              <a:rPr sz="1000" spc="5" dirty="0">
                <a:latin typeface="Calibri"/>
                <a:cs typeface="Calibri"/>
              </a:rPr>
              <a:t>This notice </a:t>
            </a:r>
            <a:r>
              <a:rPr sz="1000" dirty="0">
                <a:latin typeface="Calibri"/>
                <a:cs typeface="Calibri"/>
              </a:rPr>
              <a:t>is </a:t>
            </a:r>
            <a:r>
              <a:rPr sz="1000" spc="5" dirty="0">
                <a:latin typeface="Calibri"/>
                <a:cs typeface="Calibri"/>
              </a:rPr>
              <a:t>being provided </a:t>
            </a:r>
            <a:r>
              <a:rPr sz="1000" dirty="0">
                <a:latin typeface="Calibri"/>
                <a:cs typeface="Calibri"/>
              </a:rPr>
              <a:t>for </a:t>
            </a:r>
            <a:r>
              <a:rPr sz="1000" spc="5" dirty="0">
                <a:latin typeface="Calibri"/>
                <a:cs typeface="Calibri"/>
              </a:rPr>
              <a:t>information purposes. It does </a:t>
            </a:r>
            <a:r>
              <a:rPr sz="1000" dirty="0">
                <a:latin typeface="Calibri"/>
                <a:cs typeface="Calibri"/>
              </a:rPr>
              <a:t>not create </a:t>
            </a:r>
            <a:r>
              <a:rPr sz="1000" spc="5" dirty="0">
                <a:latin typeface="Calibri"/>
                <a:cs typeface="Calibri"/>
              </a:rPr>
              <a:t>an obligation </a:t>
            </a:r>
            <a:r>
              <a:rPr sz="1000" spc="-10" dirty="0">
                <a:latin typeface="Calibri"/>
                <a:cs typeface="Calibri"/>
              </a:rPr>
              <a:t>for  </a:t>
            </a:r>
            <a:r>
              <a:rPr sz="1000" spc="-5" dirty="0">
                <a:latin typeface="Calibri"/>
                <a:cs typeface="Calibri"/>
              </a:rPr>
              <a:t>you to use the broker’s services. Please acknowledge receipt of this notice </a:t>
            </a:r>
            <a:r>
              <a:rPr sz="1000" dirty="0">
                <a:latin typeface="Calibri"/>
                <a:cs typeface="Calibri"/>
              </a:rPr>
              <a:t>below </a:t>
            </a:r>
            <a:r>
              <a:rPr sz="1000" spc="-5" dirty="0">
                <a:latin typeface="Calibri"/>
                <a:cs typeface="Calibri"/>
              </a:rPr>
              <a:t>and retain a copy for your</a:t>
            </a:r>
            <a:r>
              <a:rPr sz="1000" spc="8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records.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5458" y="200660"/>
            <a:ext cx="5786120" cy="753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17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11</a:t>
            </a:r>
            <a:r>
              <a:rPr sz="1000" dirty="0">
                <a:latin typeface="Calibri"/>
                <a:cs typeface="Calibri"/>
              </a:rPr>
              <a:t>-</a:t>
            </a:r>
            <a:r>
              <a:rPr sz="1000" spc="-10" dirty="0">
                <a:latin typeface="Calibri"/>
                <a:cs typeface="Calibri"/>
              </a:rPr>
              <a:t>2</a:t>
            </a:r>
            <a:r>
              <a:rPr sz="1000" dirty="0">
                <a:latin typeface="Calibri"/>
                <a:cs typeface="Calibri"/>
              </a:rPr>
              <a:t>-</a:t>
            </a:r>
            <a:r>
              <a:rPr sz="1000" spc="-10" dirty="0">
                <a:latin typeface="Calibri"/>
                <a:cs typeface="Calibri"/>
              </a:rPr>
              <a:t>2015</a:t>
            </a:r>
            <a:endParaRPr sz="1000">
              <a:latin typeface="Calibri"/>
              <a:cs typeface="Calibri"/>
            </a:endParaRPr>
          </a:p>
          <a:p>
            <a:pPr marR="789305" algn="ctr">
              <a:lnSpc>
                <a:spcPts val="1889"/>
              </a:lnSpc>
            </a:pPr>
            <a:r>
              <a:rPr sz="1600" b="1" spc="-5" dirty="0">
                <a:latin typeface="Cambria"/>
                <a:cs typeface="Cambria"/>
              </a:rPr>
              <a:t>Information About </a:t>
            </a:r>
            <a:r>
              <a:rPr sz="1600" b="1" spc="-15" dirty="0">
                <a:latin typeface="Cambria"/>
                <a:cs typeface="Cambria"/>
              </a:rPr>
              <a:t>Brokerage</a:t>
            </a:r>
            <a:r>
              <a:rPr sz="1600" b="1" spc="-10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Services</a:t>
            </a:r>
            <a:endParaRPr sz="1600">
              <a:latin typeface="Cambria"/>
              <a:cs typeface="Cambria"/>
            </a:endParaRPr>
          </a:p>
          <a:p>
            <a:pPr marR="786765" algn="ctr">
              <a:lnSpc>
                <a:spcPct val="100000"/>
              </a:lnSpc>
              <a:spcBef>
                <a:spcPts val="10"/>
              </a:spcBef>
            </a:pPr>
            <a:r>
              <a:rPr sz="1100" i="1" spc="-5" dirty="0">
                <a:latin typeface="Calibri"/>
                <a:cs typeface="Calibri"/>
              </a:rPr>
              <a:t>Texas law requires all </a:t>
            </a:r>
            <a:r>
              <a:rPr sz="1100" i="1" dirty="0">
                <a:latin typeface="Calibri"/>
                <a:cs typeface="Calibri"/>
              </a:rPr>
              <a:t>real estate </a:t>
            </a:r>
            <a:r>
              <a:rPr sz="1100" i="1" spc="-5" dirty="0">
                <a:latin typeface="Calibri"/>
                <a:cs typeface="Calibri"/>
              </a:rPr>
              <a:t>license holders </a:t>
            </a:r>
            <a:r>
              <a:rPr sz="1100" i="1" dirty="0">
                <a:latin typeface="Calibri"/>
                <a:cs typeface="Calibri"/>
              </a:rPr>
              <a:t>to </a:t>
            </a:r>
            <a:r>
              <a:rPr sz="1100" i="1" spc="-5" dirty="0">
                <a:latin typeface="Calibri"/>
                <a:cs typeface="Calibri"/>
              </a:rPr>
              <a:t>give </a:t>
            </a:r>
            <a:r>
              <a:rPr sz="1100" i="1" dirty="0">
                <a:latin typeface="Calibri"/>
                <a:cs typeface="Calibri"/>
              </a:rPr>
              <a:t>the </a:t>
            </a:r>
            <a:r>
              <a:rPr sz="1100" i="1" spc="-5" dirty="0">
                <a:latin typeface="Calibri"/>
                <a:cs typeface="Calibri"/>
              </a:rPr>
              <a:t>following information</a:t>
            </a:r>
            <a:r>
              <a:rPr sz="1100" i="1" spc="45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about</a:t>
            </a:r>
            <a:endParaRPr sz="1100">
              <a:latin typeface="Calibri"/>
              <a:cs typeface="Calibri"/>
            </a:endParaRPr>
          </a:p>
          <a:p>
            <a:pPr marR="783590" algn="ctr">
              <a:lnSpc>
                <a:spcPct val="100000"/>
              </a:lnSpc>
              <a:spcBef>
                <a:spcPts val="20"/>
              </a:spcBef>
            </a:pPr>
            <a:r>
              <a:rPr sz="1100" i="1" spc="-5" dirty="0">
                <a:latin typeface="Calibri"/>
                <a:cs typeface="Calibri"/>
              </a:rPr>
              <a:t>brokerage services </a:t>
            </a:r>
            <a:r>
              <a:rPr sz="1100" i="1" dirty="0">
                <a:latin typeface="Calibri"/>
                <a:cs typeface="Calibri"/>
              </a:rPr>
              <a:t>to </a:t>
            </a:r>
            <a:r>
              <a:rPr sz="1100" i="1" spc="-5" dirty="0">
                <a:latin typeface="Calibri"/>
                <a:cs typeface="Calibri"/>
              </a:rPr>
              <a:t>prospective buyers, tenants, sellers </a:t>
            </a:r>
            <a:r>
              <a:rPr sz="1100" i="1" dirty="0">
                <a:latin typeface="Calibri"/>
                <a:cs typeface="Calibri"/>
              </a:rPr>
              <a:t>and</a:t>
            </a:r>
            <a:r>
              <a:rPr sz="1100" i="1" spc="45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landlords.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56101" y="1182370"/>
            <a:ext cx="6286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24650" y="391922"/>
            <a:ext cx="514350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0200" y="7838693"/>
            <a:ext cx="13747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Designated Broker of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Firm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38976" y="7838693"/>
            <a:ext cx="3549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P</a:t>
            </a:r>
            <a:r>
              <a:rPr sz="1000" dirty="0">
                <a:latin typeface="Calibri"/>
                <a:cs typeface="Calibri"/>
              </a:rPr>
              <a:t>h</a:t>
            </a:r>
            <a:r>
              <a:rPr sz="1000" spc="-5" dirty="0">
                <a:latin typeface="Calibri"/>
                <a:cs typeface="Calibri"/>
              </a:rPr>
              <a:t>one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38976" y="8263890"/>
            <a:ext cx="3549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P</a:t>
            </a:r>
            <a:r>
              <a:rPr sz="1000" dirty="0">
                <a:latin typeface="Calibri"/>
                <a:cs typeface="Calibri"/>
              </a:rPr>
              <a:t>h</a:t>
            </a:r>
            <a:r>
              <a:rPr sz="1000" spc="-5" dirty="0">
                <a:latin typeface="Calibri"/>
                <a:cs typeface="Calibri"/>
              </a:rPr>
              <a:t>one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06616" y="7877682"/>
            <a:ext cx="2197100" cy="0"/>
          </a:xfrm>
          <a:custGeom>
            <a:avLst/>
            <a:gdLst/>
            <a:ahLst/>
            <a:cxnLst/>
            <a:rect l="l" t="t" r="r" b="b"/>
            <a:pathLst>
              <a:path w="2197100">
                <a:moveTo>
                  <a:pt x="0" y="0"/>
                </a:moveTo>
                <a:lnTo>
                  <a:pt x="2196592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17470" y="7877682"/>
            <a:ext cx="811530" cy="0"/>
          </a:xfrm>
          <a:custGeom>
            <a:avLst/>
            <a:gdLst/>
            <a:ahLst/>
            <a:cxnLst/>
            <a:rect l="l" t="t" r="r" b="b"/>
            <a:pathLst>
              <a:path w="811529">
                <a:moveTo>
                  <a:pt x="0" y="0"/>
                </a:moveTo>
                <a:lnTo>
                  <a:pt x="811530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15050" y="7877682"/>
            <a:ext cx="1200150" cy="0"/>
          </a:xfrm>
          <a:custGeom>
            <a:avLst/>
            <a:gdLst/>
            <a:ahLst/>
            <a:cxnLst/>
            <a:rect l="l" t="t" r="r" b="b"/>
            <a:pathLst>
              <a:path w="1200150">
                <a:moveTo>
                  <a:pt x="0" y="0"/>
                </a:moveTo>
                <a:lnTo>
                  <a:pt x="1200150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46221" y="7877682"/>
            <a:ext cx="2454910" cy="0"/>
          </a:xfrm>
          <a:custGeom>
            <a:avLst/>
            <a:gdLst/>
            <a:ahLst/>
            <a:cxnLst/>
            <a:rect l="l" t="t" r="r" b="b"/>
            <a:pathLst>
              <a:path w="2454910">
                <a:moveTo>
                  <a:pt x="0" y="0"/>
                </a:moveTo>
                <a:lnTo>
                  <a:pt x="2454529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6616" y="8302879"/>
            <a:ext cx="2197100" cy="0"/>
          </a:xfrm>
          <a:custGeom>
            <a:avLst/>
            <a:gdLst/>
            <a:ahLst/>
            <a:cxnLst/>
            <a:rect l="l" t="t" r="r" b="b"/>
            <a:pathLst>
              <a:path w="2197100">
                <a:moveTo>
                  <a:pt x="0" y="0"/>
                </a:moveTo>
                <a:lnTo>
                  <a:pt x="2196592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17470" y="8302879"/>
            <a:ext cx="811530" cy="0"/>
          </a:xfrm>
          <a:custGeom>
            <a:avLst/>
            <a:gdLst/>
            <a:ahLst/>
            <a:cxnLst/>
            <a:rect l="l" t="t" r="r" b="b"/>
            <a:pathLst>
              <a:path w="811529">
                <a:moveTo>
                  <a:pt x="0" y="0"/>
                </a:moveTo>
                <a:lnTo>
                  <a:pt x="811530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46221" y="8302879"/>
            <a:ext cx="2454910" cy="0"/>
          </a:xfrm>
          <a:custGeom>
            <a:avLst/>
            <a:gdLst/>
            <a:ahLst/>
            <a:cxnLst/>
            <a:rect l="l" t="t" r="r" b="b"/>
            <a:pathLst>
              <a:path w="2454910">
                <a:moveTo>
                  <a:pt x="0" y="0"/>
                </a:moveTo>
                <a:lnTo>
                  <a:pt x="2454529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15050" y="8302879"/>
            <a:ext cx="1200150" cy="0"/>
          </a:xfrm>
          <a:custGeom>
            <a:avLst/>
            <a:gdLst/>
            <a:ahLst/>
            <a:cxnLst/>
            <a:rect l="l" t="t" r="r" b="b"/>
            <a:pathLst>
              <a:path w="1200150">
                <a:moveTo>
                  <a:pt x="0" y="0"/>
                </a:moveTo>
                <a:lnTo>
                  <a:pt x="1200150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545071" y="7294626"/>
            <a:ext cx="3549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P</a:t>
            </a:r>
            <a:r>
              <a:rPr sz="1000" dirty="0">
                <a:latin typeface="Calibri"/>
                <a:cs typeface="Calibri"/>
              </a:rPr>
              <a:t>h</a:t>
            </a:r>
            <a:r>
              <a:rPr sz="1000" spc="-5" dirty="0">
                <a:latin typeface="Calibri"/>
                <a:cs typeface="Calibri"/>
              </a:rPr>
              <a:t>one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606039" y="7332598"/>
            <a:ext cx="822960" cy="0"/>
          </a:xfrm>
          <a:custGeom>
            <a:avLst/>
            <a:gdLst/>
            <a:ahLst/>
            <a:cxnLst/>
            <a:rect l="l" t="t" r="r" b="b"/>
            <a:pathLst>
              <a:path w="822960">
                <a:moveTo>
                  <a:pt x="0" y="0"/>
                </a:moveTo>
                <a:lnTo>
                  <a:pt x="822960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2201" y="7332598"/>
            <a:ext cx="2199640" cy="0"/>
          </a:xfrm>
          <a:custGeom>
            <a:avLst/>
            <a:gdLst/>
            <a:ahLst/>
            <a:cxnLst/>
            <a:rect l="l" t="t" r="r" b="b"/>
            <a:pathLst>
              <a:path w="2199640">
                <a:moveTo>
                  <a:pt x="0" y="0"/>
                </a:moveTo>
                <a:lnTo>
                  <a:pt x="2199513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43300" y="7332598"/>
            <a:ext cx="2443480" cy="0"/>
          </a:xfrm>
          <a:custGeom>
            <a:avLst/>
            <a:gdLst/>
            <a:ahLst/>
            <a:cxnLst/>
            <a:rect l="l" t="t" r="r" b="b"/>
            <a:pathLst>
              <a:path w="2443479">
                <a:moveTo>
                  <a:pt x="0" y="0"/>
                </a:moveTo>
                <a:lnTo>
                  <a:pt x="2443226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26479" y="7332598"/>
            <a:ext cx="1188720" cy="0"/>
          </a:xfrm>
          <a:custGeom>
            <a:avLst/>
            <a:gdLst/>
            <a:ahLst/>
            <a:cxnLst/>
            <a:rect l="l" t="t" r="r" b="b"/>
            <a:pathLst>
              <a:path w="1188720">
                <a:moveTo>
                  <a:pt x="0" y="0"/>
                </a:moveTo>
                <a:lnTo>
                  <a:pt x="1188720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30200" y="9490964"/>
            <a:ext cx="26746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25" dirty="0">
                <a:latin typeface="Calibri"/>
                <a:cs typeface="Calibri"/>
              </a:rPr>
              <a:t>Regulated </a:t>
            </a:r>
            <a:r>
              <a:rPr sz="1100" b="1" spc="-15" dirty="0">
                <a:latin typeface="Calibri"/>
                <a:cs typeface="Calibri"/>
              </a:rPr>
              <a:t>by </a:t>
            </a:r>
            <a:r>
              <a:rPr sz="1100" b="1" spc="-20" dirty="0">
                <a:latin typeface="Calibri"/>
                <a:cs typeface="Calibri"/>
              </a:rPr>
              <a:t>the </a:t>
            </a:r>
            <a:r>
              <a:rPr sz="1100" b="1" spc="-25" dirty="0">
                <a:latin typeface="Calibri"/>
                <a:cs typeface="Calibri"/>
              </a:rPr>
              <a:t>Texas </a:t>
            </a:r>
            <a:r>
              <a:rPr sz="1100" b="1" spc="-20" dirty="0">
                <a:latin typeface="Calibri"/>
                <a:cs typeface="Calibri"/>
              </a:rPr>
              <a:t>Real </a:t>
            </a:r>
            <a:r>
              <a:rPr sz="1100" b="1" spc="-25" dirty="0">
                <a:latin typeface="Calibri"/>
                <a:cs typeface="Calibri"/>
              </a:rPr>
              <a:t>Estate Commission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28996" y="9437583"/>
            <a:ext cx="2495550" cy="44704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525"/>
              </a:spcBef>
            </a:pPr>
            <a:r>
              <a:rPr sz="1100" b="1" spc="-25" dirty="0">
                <a:latin typeface="Calibri"/>
                <a:cs typeface="Calibri"/>
              </a:rPr>
              <a:t>Information available </a:t>
            </a:r>
            <a:r>
              <a:rPr sz="1100" b="1" spc="-15" dirty="0">
                <a:latin typeface="Calibri"/>
                <a:cs typeface="Calibri"/>
              </a:rPr>
              <a:t>at</a:t>
            </a:r>
            <a:r>
              <a:rPr sz="1100" b="1" spc="-90" dirty="0">
                <a:latin typeface="Calibri"/>
                <a:cs typeface="Calibri"/>
              </a:rPr>
              <a:t> </a:t>
            </a:r>
            <a:r>
              <a:rPr sz="1100" b="1" spc="-30" dirty="0">
                <a:latin typeface="Calibri"/>
                <a:cs typeface="Calibri"/>
              </a:rPr>
              <a:t>www.trec.texas.gov</a:t>
            </a:r>
            <a:endParaRPr sz="1100" dirty="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1000" dirty="0">
                <a:latin typeface="Arial"/>
                <a:cs typeface="Arial"/>
              </a:rPr>
              <a:t>IABS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1-0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4997577" y="9169095"/>
            <a:ext cx="3219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Arial"/>
                <a:cs typeface="Arial"/>
              </a:rPr>
              <a:t>Date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51405" y="9169095"/>
            <a:ext cx="22783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Arial"/>
                <a:cs typeface="Arial"/>
              </a:rPr>
              <a:t>Buyer/Tenant/Seller/Landlord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Initials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659889" y="9184881"/>
            <a:ext cx="1217930" cy="0"/>
          </a:xfrm>
          <a:custGeom>
            <a:avLst/>
            <a:gdLst/>
            <a:ahLst/>
            <a:cxnLst/>
            <a:rect l="l" t="t" r="r" b="b"/>
            <a:pathLst>
              <a:path w="1217930">
                <a:moveTo>
                  <a:pt x="0" y="0"/>
                </a:moveTo>
                <a:lnTo>
                  <a:pt x="1217739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20822" y="9184881"/>
            <a:ext cx="1301750" cy="0"/>
          </a:xfrm>
          <a:custGeom>
            <a:avLst/>
            <a:gdLst/>
            <a:ahLst/>
            <a:cxnLst/>
            <a:rect l="l" t="t" r="r" b="b"/>
            <a:pathLst>
              <a:path w="1301750">
                <a:moveTo>
                  <a:pt x="0" y="0"/>
                </a:moveTo>
                <a:lnTo>
                  <a:pt x="1301241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65446" y="9184881"/>
            <a:ext cx="1384935" cy="0"/>
          </a:xfrm>
          <a:custGeom>
            <a:avLst/>
            <a:gdLst/>
            <a:ahLst/>
            <a:cxnLst/>
            <a:rect l="l" t="t" r="r" b="b"/>
            <a:pathLst>
              <a:path w="1384935">
                <a:moveTo>
                  <a:pt x="0" y="0"/>
                </a:moveTo>
                <a:lnTo>
                  <a:pt x="1384935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14959" y="8756091"/>
            <a:ext cx="15748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Calibri"/>
                <a:cs typeface="Calibri"/>
              </a:rPr>
              <a:t>Sales </a:t>
            </a:r>
            <a:r>
              <a:rPr sz="1000" spc="-5" dirty="0">
                <a:latin typeface="Calibri"/>
                <a:cs typeface="Calibri"/>
              </a:rPr>
              <a:t>Agent/Associate’s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Name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14370" y="8756091"/>
            <a:ext cx="6134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License</a:t>
            </a:r>
            <a:r>
              <a:rPr sz="1000" spc="-6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No.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19625" y="8756091"/>
            <a:ext cx="3073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E</a:t>
            </a:r>
            <a:r>
              <a:rPr sz="1000" spc="-10" dirty="0">
                <a:latin typeface="Calibri"/>
                <a:cs typeface="Calibri"/>
              </a:rPr>
              <a:t>m</a:t>
            </a:r>
            <a:r>
              <a:rPr sz="1000" spc="-5" dirty="0">
                <a:latin typeface="Calibri"/>
                <a:cs typeface="Calibri"/>
              </a:rPr>
              <a:t>ail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49643" y="8756091"/>
            <a:ext cx="3549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P</a:t>
            </a:r>
            <a:r>
              <a:rPr sz="1000" dirty="0">
                <a:latin typeface="Calibri"/>
                <a:cs typeface="Calibri"/>
              </a:rPr>
              <a:t>h</a:t>
            </a:r>
            <a:r>
              <a:rPr sz="1000" spc="-5" dirty="0">
                <a:latin typeface="Calibri"/>
                <a:cs typeface="Calibri"/>
              </a:rPr>
              <a:t>one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622042" y="8794495"/>
            <a:ext cx="800100" cy="0"/>
          </a:xfrm>
          <a:custGeom>
            <a:avLst/>
            <a:gdLst/>
            <a:ahLst/>
            <a:cxnLst/>
            <a:rect l="l" t="t" r="r" b="b"/>
            <a:pathLst>
              <a:path w="800100">
                <a:moveTo>
                  <a:pt x="0" y="0"/>
                </a:moveTo>
                <a:lnTo>
                  <a:pt x="800100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1998" y="8794495"/>
            <a:ext cx="2216150" cy="0"/>
          </a:xfrm>
          <a:custGeom>
            <a:avLst/>
            <a:gdLst/>
            <a:ahLst/>
            <a:cxnLst/>
            <a:rect l="l" t="t" r="r" b="b"/>
            <a:pathLst>
              <a:path w="2216150">
                <a:moveTo>
                  <a:pt x="0" y="0"/>
                </a:moveTo>
                <a:lnTo>
                  <a:pt x="2215642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539235" y="8794495"/>
            <a:ext cx="2468880" cy="0"/>
          </a:xfrm>
          <a:custGeom>
            <a:avLst/>
            <a:gdLst/>
            <a:ahLst/>
            <a:cxnLst/>
            <a:rect l="l" t="t" r="r" b="b"/>
            <a:pathLst>
              <a:path w="2468879">
                <a:moveTo>
                  <a:pt x="0" y="0"/>
                </a:moveTo>
                <a:lnTo>
                  <a:pt x="2468880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143752" y="8794495"/>
            <a:ext cx="1164590" cy="0"/>
          </a:xfrm>
          <a:custGeom>
            <a:avLst/>
            <a:gdLst/>
            <a:ahLst/>
            <a:cxnLst/>
            <a:rect l="l" t="t" r="r" b="b"/>
            <a:pathLst>
              <a:path w="1164590">
                <a:moveTo>
                  <a:pt x="0" y="0"/>
                </a:moveTo>
                <a:lnTo>
                  <a:pt x="1164526" y="0"/>
                </a:lnTo>
              </a:path>
            </a:pathLst>
          </a:custGeom>
          <a:ln w="76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9588" y="262052"/>
            <a:ext cx="842479" cy="695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05587" y="7071875"/>
            <a:ext cx="2173605" cy="209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latin typeface="Arial"/>
                <a:cs typeface="Arial"/>
              </a:rPr>
              <a:t>Joe M. Kboudi Real Estate,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Inc.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139726" y="7063685"/>
            <a:ext cx="116395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5" dirty="0">
                <a:latin typeface="Arial"/>
                <a:cs typeface="Arial"/>
              </a:rPr>
              <a:t>(210)</a:t>
            </a:r>
            <a:r>
              <a:rPr sz="1300" spc="-75" dirty="0">
                <a:latin typeface="Arial"/>
                <a:cs typeface="Arial"/>
              </a:rPr>
              <a:t> </a:t>
            </a:r>
            <a:r>
              <a:rPr sz="1300" spc="5" dirty="0">
                <a:latin typeface="Arial"/>
                <a:cs typeface="Arial"/>
              </a:rPr>
              <a:t>344-1002</a:t>
            </a:r>
            <a:endParaRPr sz="13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4959" y="7306818"/>
            <a:ext cx="2007235" cy="54546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>
              <a:lnSpc>
                <a:spcPct val="61000"/>
              </a:lnSpc>
              <a:spcBef>
                <a:spcPts val="565"/>
              </a:spcBef>
            </a:pPr>
            <a:r>
              <a:rPr sz="1000" spc="-5" dirty="0">
                <a:latin typeface="Calibri"/>
                <a:cs typeface="Calibri"/>
              </a:rPr>
              <a:t>Licensed Broker /Broker Firm Name or  Primary Assumed Business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Name</a:t>
            </a:r>
            <a:endParaRPr sz="1000">
              <a:latin typeface="Calibri"/>
              <a:cs typeface="Calibri"/>
            </a:endParaRPr>
          </a:p>
          <a:p>
            <a:pPr marL="450215">
              <a:lnSpc>
                <a:spcPct val="100000"/>
              </a:lnSpc>
              <a:spcBef>
                <a:spcPts val="300"/>
              </a:spcBef>
            </a:pPr>
            <a:r>
              <a:rPr sz="1550" spc="10" dirty="0">
                <a:latin typeface="Arial"/>
                <a:cs typeface="Arial"/>
              </a:rPr>
              <a:t>Joe M.</a:t>
            </a:r>
            <a:r>
              <a:rPr sz="1550" spc="-60" dirty="0">
                <a:latin typeface="Arial"/>
                <a:cs typeface="Arial"/>
              </a:rPr>
              <a:t> </a:t>
            </a:r>
            <a:r>
              <a:rPr sz="1550" spc="10" dirty="0">
                <a:latin typeface="Arial"/>
                <a:cs typeface="Arial"/>
              </a:rPr>
              <a:t>Kboudi</a:t>
            </a:r>
            <a:endParaRPr sz="15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671597" y="7023579"/>
            <a:ext cx="2863215" cy="99250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  <a:tabLst>
                <a:tab pos="1353820" algn="l"/>
              </a:tabLst>
            </a:pPr>
            <a:r>
              <a:rPr sz="1550" spc="10" dirty="0">
                <a:latin typeface="Arial"/>
                <a:cs typeface="Arial"/>
              </a:rPr>
              <a:t>446375	joe@kboudi.com</a:t>
            </a:r>
            <a:endParaRPr sz="1550" dirty="0">
              <a:latin typeface="Arial"/>
              <a:cs typeface="Arial"/>
            </a:endParaRPr>
          </a:p>
          <a:p>
            <a:pPr marL="52069">
              <a:lnSpc>
                <a:spcPct val="100000"/>
              </a:lnSpc>
              <a:spcBef>
                <a:spcPts val="95"/>
              </a:spcBef>
              <a:tabLst>
                <a:tab pos="1952625" algn="l"/>
              </a:tabLst>
            </a:pPr>
            <a:r>
              <a:rPr sz="1000" spc="-5" dirty="0">
                <a:latin typeface="Calibri"/>
                <a:cs typeface="Calibri"/>
              </a:rPr>
              <a:t>License No.	Email</a:t>
            </a:r>
            <a:endParaRPr sz="1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7780">
              <a:lnSpc>
                <a:spcPct val="100000"/>
              </a:lnSpc>
              <a:tabLst>
                <a:tab pos="1355090" algn="l"/>
              </a:tabLst>
            </a:pPr>
            <a:r>
              <a:rPr sz="1550" spc="10" dirty="0">
                <a:latin typeface="Arial"/>
                <a:cs typeface="Arial"/>
              </a:rPr>
              <a:t>276333	joe@kboudi.com</a:t>
            </a:r>
            <a:endParaRPr sz="1550" dirty="0">
              <a:latin typeface="Arial"/>
              <a:cs typeface="Arial"/>
            </a:endParaRPr>
          </a:p>
          <a:p>
            <a:pPr marL="56515">
              <a:lnSpc>
                <a:spcPct val="100000"/>
              </a:lnSpc>
              <a:spcBef>
                <a:spcPts val="95"/>
              </a:spcBef>
              <a:tabLst>
                <a:tab pos="1960245" algn="l"/>
              </a:tabLst>
            </a:pPr>
            <a:r>
              <a:rPr sz="1000" spc="-5" dirty="0">
                <a:latin typeface="Calibri"/>
                <a:cs typeface="Calibri"/>
              </a:rPr>
              <a:t>License No.	Email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127610" y="7606627"/>
            <a:ext cx="1176020" cy="2273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spc="10" dirty="0">
                <a:latin typeface="Arial"/>
                <a:cs typeface="Arial"/>
              </a:rPr>
              <a:t>(210)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10" dirty="0">
                <a:latin typeface="Arial"/>
                <a:cs typeface="Arial"/>
              </a:rPr>
              <a:t>344-1002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30200" y="8276081"/>
            <a:ext cx="1854200" cy="49657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>
              <a:lnSpc>
                <a:spcPct val="61000"/>
              </a:lnSpc>
              <a:spcBef>
                <a:spcPts val="565"/>
              </a:spcBef>
            </a:pPr>
            <a:r>
              <a:rPr sz="1000" spc="-5" dirty="0">
                <a:latin typeface="Calibri"/>
                <a:cs typeface="Calibri"/>
              </a:rPr>
              <a:t>Licensed Supervisor of Sales Agent/  Associate</a:t>
            </a:r>
            <a:endParaRPr sz="1000">
              <a:latin typeface="Calibri"/>
              <a:cs typeface="Calibri"/>
            </a:endParaRPr>
          </a:p>
          <a:p>
            <a:pPr marL="510540">
              <a:lnSpc>
                <a:spcPct val="100000"/>
              </a:lnSpc>
              <a:spcBef>
                <a:spcPts val="160"/>
              </a:spcBef>
            </a:pPr>
            <a:r>
              <a:rPr sz="1350" dirty="0">
                <a:latin typeface="Arial"/>
                <a:cs typeface="Arial"/>
              </a:rPr>
              <a:t>Omri S.</a:t>
            </a:r>
            <a:r>
              <a:rPr sz="1350" spc="-35" dirty="0">
                <a:latin typeface="Arial"/>
                <a:cs typeface="Arial"/>
              </a:rPr>
              <a:t> </a:t>
            </a:r>
            <a:r>
              <a:rPr sz="1350" dirty="0">
                <a:latin typeface="Arial"/>
                <a:cs typeface="Arial"/>
              </a:rPr>
              <a:t>Russo</a:t>
            </a:r>
            <a:endParaRPr sz="135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675407" y="8208123"/>
            <a:ext cx="694055" cy="56197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535"/>
              </a:spcBef>
            </a:pPr>
            <a:r>
              <a:rPr sz="1000" spc="-5" dirty="0">
                <a:latin typeface="Calibri"/>
                <a:cs typeface="Calibri"/>
              </a:rPr>
              <a:t>License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No.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550" spc="10" dirty="0">
                <a:latin typeface="Arial"/>
                <a:cs typeface="Arial"/>
              </a:rPr>
              <a:t>643027</a:t>
            </a:r>
            <a:endParaRPr sz="155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953433" y="8208123"/>
            <a:ext cx="1642110" cy="56197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35"/>
              </a:spcBef>
            </a:pPr>
            <a:r>
              <a:rPr sz="1000" spc="-5" dirty="0">
                <a:latin typeface="Calibri"/>
                <a:cs typeface="Calibri"/>
              </a:rPr>
              <a:t>Email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550" spc="10" dirty="0">
                <a:latin typeface="Arial"/>
                <a:cs typeface="Arial"/>
              </a:rPr>
              <a:t>omri@kboudi.com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155994" y="8527301"/>
            <a:ext cx="1141095" cy="2216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50" spc="15" dirty="0">
                <a:latin typeface="Arial"/>
                <a:cs typeface="Arial"/>
              </a:rPr>
              <a:t>(210)</a:t>
            </a:r>
            <a:r>
              <a:rPr sz="1250" spc="-50" dirty="0">
                <a:latin typeface="Arial"/>
                <a:cs typeface="Arial"/>
              </a:rPr>
              <a:t> </a:t>
            </a:r>
            <a:r>
              <a:rPr sz="1250" spc="15" dirty="0">
                <a:latin typeface="Arial"/>
                <a:cs typeface="Arial"/>
              </a:rPr>
              <a:t>344-1002</a:t>
            </a:r>
            <a:endParaRPr sz="1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2611</TotalTime>
  <Words>1819</Words>
  <Application>Microsoft Office PowerPoint</Application>
  <PresentationFormat>Custom</PresentationFormat>
  <Paragraphs>204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Cambria</vt:lpstr>
      <vt:lpstr>CenturyGothic</vt:lpstr>
      <vt:lpstr>CenturyGothic-Bold</vt:lpstr>
      <vt:lpstr>Nirmala UI</vt:lpstr>
      <vt:lpstr>Symbol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Elliben Kboudi</dc:creator>
  <cp:lastModifiedBy>Joe Kboudi</cp:lastModifiedBy>
  <cp:revision>235</cp:revision>
  <dcterms:created xsi:type="dcterms:W3CDTF">2017-03-15T19:29:59Z</dcterms:created>
  <dcterms:modified xsi:type="dcterms:W3CDTF">2026-07-28T19:14:07Z</dcterms:modified>
</cp:coreProperties>
</file>